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sldMasterIdLst>
    <p:sldMasterId id="2147483662" r:id="rId7"/>
  </p:sldMasterIdLst>
  <p:notesMasterIdLst>
    <p:notesMasterId r:id="rId9"/>
  </p:notesMasterIdLst>
  <p:sldIdLst>
    <p:sldId id="256" r:id="rId11"/>
  </p:sldIdLst>
  <p:sldSz cx="13398500" cy="201041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1pPr>
    <a:lvl2pPr marL="0" marR="0" indent="4572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2pPr>
    <a:lvl3pPr marL="0" marR="0" indent="9144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3pPr>
    <a:lvl4pPr marL="0" marR="0" indent="13716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4pPr>
    <a:lvl5pPr marL="0" marR="0" indent="18288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5pPr>
    <a:lvl6pPr marL="0" marR="0" indent="22860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6pPr>
    <a:lvl7pPr marL="0" marR="0" indent="27432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7pPr>
    <a:lvl8pPr marL="0" marR="0" indent="32004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8pPr>
    <a:lvl9pPr marL="0" marR="0" indent="36576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0"/>
    <p:restoredTop sz="94660"/>
  </p:normalViewPr>
  <p:slideViewPr>
    <p:cSldViewPr snapToGrid="0" snapToObjects="1">
      <p:cViewPr>
        <p:scale>
          <a:sx n="33" d="100"/>
          <a:sy n="33" d="100"/>
        </p:scale>
        <p:origin x="1882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7" Type="http://schemas.openxmlformats.org/officeDocument/2006/relationships/slideMaster" Target="slideMasters/slideMaster1.xml"></Relationship><Relationship Id="rId8" Type="http://schemas.openxmlformats.org/officeDocument/2006/relationships/theme" Target="theme/theme1.xml"></Relationship><Relationship Id="rId9" Type="http://schemas.openxmlformats.org/officeDocument/2006/relationships/notesMaster" Target="notesMasters/notesMaster1.xml"></Relationship><Relationship Id="rId11" Type="http://schemas.openxmlformats.org/officeDocument/2006/relationships/slide" Target="slides/slide1.xml"></Relationship><Relationship Id="rId12" Type="http://schemas.openxmlformats.org/officeDocument/2006/relationships/viewProps" Target="viewProps.xml"></Relationship><Relationship Id="rId13" Type="http://schemas.openxmlformats.org/officeDocument/2006/relationships/presProps" Target="presProps.xml"></Relationship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0414400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제목 텍스트"/>
          <p:cNvSpPr txBox="1">
            <a:spLocks noGrp="1"/>
          </p:cNvSpPr>
          <p:nvPr>
            <p:ph type="title"/>
          </p:nvPr>
        </p:nvSpPr>
        <p:spPr>
          <a:xfrm>
            <a:off x="1005362" y="6232271"/>
            <a:ext cx="11394125" cy="4221862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5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2010727" y="11258295"/>
            <a:ext cx="9383395" cy="5026026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6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4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3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670241" y="4623942"/>
            <a:ext cx="5831111" cy="1326870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k object 16"/>
          <p:cNvSpPr/>
          <p:nvPr/>
        </p:nvSpPr>
        <p:spPr>
          <a:xfrm>
            <a:off x="-1" y="8887875"/>
            <a:ext cx="13402740" cy="2402803"/>
          </a:xfrm>
          <a:prstGeom prst="rect">
            <a:avLst/>
          </a:prstGeom>
          <a:solidFill>
            <a:srgbClr val="9C1C1F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" name="bk object 17"/>
          <p:cNvSpPr/>
          <p:nvPr/>
        </p:nvSpPr>
        <p:spPr>
          <a:xfrm>
            <a:off x="-1" y="0"/>
            <a:ext cx="13402734" cy="8887874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" name="bk object 18"/>
          <p:cNvSpPr/>
          <p:nvPr/>
        </p:nvSpPr>
        <p:spPr>
          <a:xfrm>
            <a:off x="-1" y="11290676"/>
            <a:ext cx="13402734" cy="8813424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" name="제목 텍스트"/>
          <p:cNvSpPr txBox="1">
            <a:spLocks noGrp="1"/>
          </p:cNvSpPr>
          <p:nvPr>
            <p:ph type="title"/>
          </p:nvPr>
        </p:nvSpPr>
        <p:spPr>
          <a:xfrm>
            <a:off x="670241" y="804163"/>
            <a:ext cx="12064367" cy="3216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제목 텍스트</a:t>
            </a:r>
          </a:p>
        </p:txBody>
      </p:sp>
      <p:sp>
        <p:nvSpPr>
          <p:cNvPr id="6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670241" y="4623942"/>
            <a:ext cx="12064367" cy="13268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482145" y="18696813"/>
            <a:ext cx="252463" cy="2667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lnSpc>
                <a:spcPct val="100000"/>
              </a:lnSpc>
              <a:defRPr sz="1800" spc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8" Type="http://schemas.openxmlformats.org/officeDocument/2006/relationships/image" Target="../media/image9.png"></Relationship><Relationship Id="rId13" Type="http://schemas.openxmlformats.org/officeDocument/2006/relationships/image" Target="../media/image14.jpeg"></Relationship><Relationship Id="rId18" Type="http://schemas.openxmlformats.org/officeDocument/2006/relationships/image" Target="../media/image19.jpeg"></Relationship><Relationship Id="rId3" Type="http://schemas.openxmlformats.org/officeDocument/2006/relationships/image" Target="../media/image4.png"></Relationship><Relationship Id="rId21" Type="http://schemas.openxmlformats.org/officeDocument/2006/relationships/image" Target="../media/image22.jpeg"></Relationship><Relationship Id="rId7" Type="http://schemas.openxmlformats.org/officeDocument/2006/relationships/image" Target="../media/image8.png"></Relationship><Relationship Id="rId12" Type="http://schemas.openxmlformats.org/officeDocument/2006/relationships/image" Target="../media/image13.jpeg"></Relationship><Relationship Id="rId17" Type="http://schemas.openxmlformats.org/officeDocument/2006/relationships/image" Target="../media/image18.jpeg"></Relationship><Relationship Id="rId2" Type="http://schemas.openxmlformats.org/officeDocument/2006/relationships/image" Target="../media/image3.png"></Relationship><Relationship Id="rId16" Type="http://schemas.openxmlformats.org/officeDocument/2006/relationships/image" Target="../media/image17.jpeg"></Relationship><Relationship Id="rId20" Type="http://schemas.openxmlformats.org/officeDocument/2006/relationships/image" Target="../media/image21.jpeg"></Relationship><Relationship Id="rId6" Type="http://schemas.openxmlformats.org/officeDocument/2006/relationships/image" Target="../media/image7.png"></Relationship><Relationship Id="rId11" Type="http://schemas.openxmlformats.org/officeDocument/2006/relationships/image" Target="../media/image12.png"></Relationship><Relationship Id="rId5" Type="http://schemas.openxmlformats.org/officeDocument/2006/relationships/image" Target="../media/image6.png"></Relationship><Relationship Id="rId15" Type="http://schemas.openxmlformats.org/officeDocument/2006/relationships/image" Target="../media/image16.jpeg"></Relationship><Relationship Id="rId10" Type="http://schemas.openxmlformats.org/officeDocument/2006/relationships/image" Target="../media/image11.jpeg"></Relationship><Relationship Id="rId19" Type="http://schemas.openxmlformats.org/officeDocument/2006/relationships/image" Target="../media/image20.jpeg"></Relationship><Relationship Id="rId4" Type="http://schemas.openxmlformats.org/officeDocument/2006/relationships/image" Target="../media/image5.png"></Relationship><Relationship Id="rId9" Type="http://schemas.openxmlformats.org/officeDocument/2006/relationships/image" Target="../media/image10.png"></Relationship><Relationship Id="rId14" Type="http://schemas.openxmlformats.org/officeDocument/2006/relationships/image" Target="../media/image15.jpeg"></Relationship><Relationship Id="rId22" Type="http://schemas.openxmlformats.org/officeDocument/2006/relationships/slideLayout" Target="../slideLayouts/slideLayout5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object 2"/>
          <p:cNvSpPr/>
          <p:nvPr/>
        </p:nvSpPr>
        <p:spPr>
          <a:xfrm>
            <a:off x="9115425" y="3810"/>
            <a:ext cx="4286885" cy="500189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9" name="object 3"/>
          <p:cNvSpPr/>
          <p:nvPr/>
        </p:nvSpPr>
        <p:spPr>
          <a:xfrm>
            <a:off x="0" y="-635"/>
            <a:ext cx="6145530" cy="242316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0" name="object 4"/>
          <p:cNvSpPr>
            <a:spLocks/>
          </p:cNvSpPr>
          <p:nvPr/>
        </p:nvSpPr>
        <p:spPr>
          <a:xfrm rot="0">
            <a:off x="669290" y="1453515"/>
            <a:ext cx="12046585" cy="17723485"/>
          </a:xfrm>
          <a:custGeom>
            <a:gdLst>
              <a:gd fmla="*/ 20466 w 21602" name="TX0"/>
              <a:gd fmla="*/ 0 h 21602" name="TY0"/>
              <a:gd fmla="*/ 0 w 21602" name="TX1"/>
              <a:gd fmla="*/ 0 h 21602" name="TY1"/>
              <a:gd fmla="*/ 0 w 21602" name="TX2"/>
              <a:gd fmla="*/ 20838 h 21602" name="TY2"/>
              <a:gd fmla="*/ 18 w 21602" name="TX3"/>
              <a:gd fmla="*/ 21278 h 21602" name="TY3"/>
              <a:gd fmla="*/ 142 w 21602" name="TX4"/>
              <a:gd fmla="*/ 21505 h 21602" name="TY4"/>
              <a:gd fmla="*/ 478 w 21602" name="TX5"/>
              <a:gd fmla="*/ 21588 h 21602" name="TY5"/>
              <a:gd fmla="*/ 1134 w 21602" name="TX6"/>
              <a:gd fmla="*/ 21600 h 21602" name="TY6"/>
              <a:gd fmla="*/ 21600 w 21602" name="TX7"/>
              <a:gd fmla="*/ 21600 h 21602" name="TY7"/>
              <a:gd fmla="*/ 21600 w 21602" name="TX8"/>
              <a:gd fmla="*/ 762 h 21602" name="TY8"/>
              <a:gd fmla="*/ 21582 w 21602" name="TX9"/>
              <a:gd fmla="*/ 322 h 21602" name="TY9"/>
              <a:gd fmla="*/ 21458 w 21602" name="TX10"/>
              <a:gd fmla="*/ 95 h 21602" name="TY10"/>
              <a:gd fmla="*/ 21122 w 21602" name="TX11"/>
              <a:gd fmla="*/ 12 h 21602" name="TY11"/>
              <a:gd fmla="*/ 20466 w 21602" name="TX12"/>
              <a:gd fmla="*/ 0 h 21602" name="TY12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</a:cxnLst>
            <a:rect l="l" t="t" r="r" b="b"/>
            <a:pathLst>
              <a:path w="21602" h="21602">
                <a:moveTo>
                  <a:pt x="20466" y="0"/>
                </a:moveTo>
                <a:lnTo>
                  <a:pt x="0" y="0"/>
                </a:lnTo>
                <a:lnTo>
                  <a:pt x="0" y="20838"/>
                </a:lnTo>
                <a:lnTo>
                  <a:pt x="18" y="21278"/>
                </a:lnTo>
                <a:lnTo>
                  <a:pt x="142" y="21505"/>
                </a:lnTo>
                <a:lnTo>
                  <a:pt x="478" y="21588"/>
                </a:lnTo>
                <a:lnTo>
                  <a:pt x="1134" y="21600"/>
                </a:lnTo>
                <a:lnTo>
                  <a:pt x="21600" y="21600"/>
                </a:lnTo>
                <a:lnTo>
                  <a:pt x="21600" y="762"/>
                </a:lnTo>
                <a:lnTo>
                  <a:pt x="21582" y="322"/>
                </a:lnTo>
                <a:lnTo>
                  <a:pt x="21458" y="95"/>
                </a:lnTo>
                <a:lnTo>
                  <a:pt x="21122" y="12"/>
                </a:lnTo>
                <a:lnTo>
                  <a:pt x="20466" y="0"/>
                </a:lnTo>
                <a:close/>
              </a:path>
            </a:pathLst>
          </a:custGeom>
          <a:solidFill>
            <a:srgbClr val="FFFFFF"/>
          </a:solidFill>
          <a:ln w="12700" cap="flat" cmpd="sng">
            <a:prstDash/>
            <a:miter lim="800000"/>
          </a:ln>
        </p:spPr>
        <p:txBody>
          <a:bodyPr wrap="square" lIns="45720" tIns="45720" rIns="45720" bIns="45720" numCol="1" vert="horz" anchor="t">
            <a:noAutofit/>
          </a:bodyPr>
          <a:lstStyle/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Noto Sans CJK KR Regular" charset="0"/>
              <a:ea typeface="Noto Sans CJK KR Regular" charset="0"/>
            </a:endParaRPr>
          </a:p>
        </p:txBody>
      </p:sp>
      <p:sp>
        <p:nvSpPr>
          <p:cNvPr id="61" name="object 5"/>
          <p:cNvSpPr/>
          <p:nvPr/>
        </p:nvSpPr>
        <p:spPr>
          <a:xfrm>
            <a:off x="743585" y="17011015"/>
            <a:ext cx="12040235" cy="218186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2" name="object 6"/>
          <p:cNvSpPr/>
          <p:nvPr/>
        </p:nvSpPr>
        <p:spPr>
          <a:xfrm>
            <a:off x="744855" y="389255"/>
            <a:ext cx="1434465" cy="950595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3" name="object 7"/>
          <p:cNvSpPr/>
          <p:nvPr/>
        </p:nvSpPr>
        <p:spPr>
          <a:xfrm>
            <a:off x="2345690" y="1045210"/>
            <a:ext cx="2335530" cy="135255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69" name="object 8"/>
          <p:cNvGrpSpPr/>
          <p:nvPr/>
        </p:nvGrpSpPr>
        <p:grpSpPr>
          <a:xfrm>
            <a:off x="2331720" y="497205"/>
            <a:ext cx="391160" cy="471170"/>
            <a:chOff x="2331720" y="497205"/>
            <a:chExt cx="391160" cy="471170"/>
          </a:xfrm>
        </p:grpSpPr>
        <p:sp>
          <p:nvSpPr>
            <p:cNvPr id="64" name="도형"/>
            <p:cNvSpPr/>
            <p:nvPr/>
          </p:nvSpPr>
          <p:spPr>
            <a:xfrm>
              <a:off x="2456815" y="753110"/>
              <a:ext cx="224790" cy="214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018" y="0"/>
                  </a:moveTo>
                  <a:lnTo>
                    <a:pt x="7419" y="785"/>
                  </a:lnTo>
                  <a:lnTo>
                    <a:pt x="3532" y="3140"/>
                  </a:lnTo>
                  <a:lnTo>
                    <a:pt x="883" y="6626"/>
                  </a:lnTo>
                  <a:lnTo>
                    <a:pt x="0" y="10800"/>
                  </a:lnTo>
                  <a:lnTo>
                    <a:pt x="221" y="12973"/>
                  </a:lnTo>
                  <a:lnTo>
                    <a:pt x="1987" y="16803"/>
                  </a:lnTo>
                  <a:lnTo>
                    <a:pt x="5387" y="19833"/>
                  </a:lnTo>
                  <a:lnTo>
                    <a:pt x="9629" y="21404"/>
                  </a:lnTo>
                  <a:lnTo>
                    <a:pt x="12018" y="21600"/>
                  </a:lnTo>
                  <a:lnTo>
                    <a:pt x="14404" y="21404"/>
                  </a:lnTo>
                  <a:lnTo>
                    <a:pt x="16609" y="20815"/>
                  </a:lnTo>
                  <a:lnTo>
                    <a:pt x="18633" y="19833"/>
                  </a:lnTo>
                  <a:lnTo>
                    <a:pt x="20476" y="18458"/>
                  </a:lnTo>
                  <a:lnTo>
                    <a:pt x="21600" y="17246"/>
                  </a:lnTo>
                  <a:lnTo>
                    <a:pt x="12018" y="17246"/>
                  </a:lnTo>
                  <a:lnTo>
                    <a:pt x="11030" y="17126"/>
                  </a:lnTo>
                  <a:lnTo>
                    <a:pt x="7916" y="14314"/>
                  </a:lnTo>
                  <a:lnTo>
                    <a:pt x="7116" y="10800"/>
                  </a:lnTo>
                  <a:lnTo>
                    <a:pt x="7204" y="9543"/>
                  </a:lnTo>
                  <a:lnTo>
                    <a:pt x="9290" y="5359"/>
                  </a:lnTo>
                  <a:lnTo>
                    <a:pt x="12018" y="4243"/>
                  </a:lnTo>
                  <a:lnTo>
                    <a:pt x="21498" y="4243"/>
                  </a:lnTo>
                  <a:lnTo>
                    <a:pt x="20476" y="3140"/>
                  </a:lnTo>
                  <a:lnTo>
                    <a:pt x="18633" y="1766"/>
                  </a:lnTo>
                  <a:lnTo>
                    <a:pt x="16609" y="785"/>
                  </a:lnTo>
                  <a:lnTo>
                    <a:pt x="14404" y="196"/>
                  </a:lnTo>
                  <a:lnTo>
                    <a:pt x="1201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5" name="도형"/>
            <p:cNvSpPr/>
            <p:nvPr/>
          </p:nvSpPr>
          <p:spPr>
            <a:xfrm>
              <a:off x="2581910" y="795655"/>
              <a:ext cx="124460" cy="1295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12" y="0"/>
                  </a:moveTo>
                  <a:lnTo>
                    <a:pt x="0" y="0"/>
                  </a:lnTo>
                  <a:lnTo>
                    <a:pt x="1741" y="206"/>
                  </a:lnTo>
                  <a:lnTo>
                    <a:pt x="3353" y="824"/>
                  </a:lnTo>
                  <a:lnTo>
                    <a:pt x="8111" y="6842"/>
                  </a:lnTo>
                  <a:lnTo>
                    <a:pt x="8755" y="10893"/>
                  </a:lnTo>
                  <a:lnTo>
                    <a:pt x="8594" y="12975"/>
                  </a:lnTo>
                  <a:lnTo>
                    <a:pt x="4835" y="19802"/>
                  </a:lnTo>
                  <a:lnTo>
                    <a:pt x="0" y="21600"/>
                  </a:lnTo>
                  <a:lnTo>
                    <a:pt x="17297" y="21600"/>
                  </a:lnTo>
                  <a:lnTo>
                    <a:pt x="18039" y="20864"/>
                  </a:lnTo>
                  <a:lnTo>
                    <a:pt x="20017" y="17826"/>
                  </a:lnTo>
                  <a:lnTo>
                    <a:pt x="21204" y="14502"/>
                  </a:lnTo>
                  <a:lnTo>
                    <a:pt x="21600" y="10893"/>
                  </a:lnTo>
                  <a:lnTo>
                    <a:pt x="21204" y="7283"/>
                  </a:lnTo>
                  <a:lnTo>
                    <a:pt x="20017" y="3959"/>
                  </a:lnTo>
                  <a:lnTo>
                    <a:pt x="18039" y="921"/>
                  </a:lnTo>
                  <a:lnTo>
                    <a:pt x="1711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6" name="도형"/>
            <p:cNvSpPr/>
            <p:nvPr/>
          </p:nvSpPr>
          <p:spPr>
            <a:xfrm>
              <a:off x="2331720" y="511810"/>
              <a:ext cx="391160" cy="2425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55" y="0"/>
                  </a:moveTo>
                  <a:lnTo>
                    <a:pt x="1603" y="0"/>
                  </a:lnTo>
                  <a:lnTo>
                    <a:pt x="1603" y="3714"/>
                  </a:lnTo>
                  <a:lnTo>
                    <a:pt x="9499" y="3714"/>
                  </a:lnTo>
                  <a:lnTo>
                    <a:pt x="9497" y="4236"/>
                  </a:lnTo>
                  <a:lnTo>
                    <a:pt x="8833" y="10207"/>
                  </a:lnTo>
                  <a:lnTo>
                    <a:pt x="6837" y="14735"/>
                  </a:lnTo>
                  <a:lnTo>
                    <a:pt x="3796" y="17697"/>
                  </a:lnTo>
                  <a:lnTo>
                    <a:pt x="0" y="19011"/>
                  </a:lnTo>
                  <a:lnTo>
                    <a:pt x="2268" y="21600"/>
                  </a:lnTo>
                  <a:lnTo>
                    <a:pt x="5781" y="20629"/>
                  </a:lnTo>
                  <a:lnTo>
                    <a:pt x="9120" y="17910"/>
                  </a:lnTo>
                  <a:lnTo>
                    <a:pt x="11825" y="13653"/>
                  </a:lnTo>
                  <a:lnTo>
                    <a:pt x="13432" y="8064"/>
                  </a:lnTo>
                  <a:lnTo>
                    <a:pt x="21600" y="8064"/>
                  </a:lnTo>
                  <a:lnTo>
                    <a:pt x="21600" y="4397"/>
                  </a:lnTo>
                  <a:lnTo>
                    <a:pt x="13826" y="4397"/>
                  </a:lnTo>
                  <a:lnTo>
                    <a:pt x="13846" y="4236"/>
                  </a:lnTo>
                  <a:lnTo>
                    <a:pt x="13855" y="4048"/>
                  </a:lnTo>
                  <a:lnTo>
                    <a:pt x="13855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7" name="직사각형"/>
            <p:cNvSpPr/>
            <p:nvPr/>
          </p:nvSpPr>
          <p:spPr>
            <a:xfrm>
              <a:off x="2649220" y="497205"/>
              <a:ext cx="74295" cy="6413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8" name="도형"/>
            <p:cNvSpPr/>
            <p:nvPr/>
          </p:nvSpPr>
          <p:spPr>
            <a:xfrm>
              <a:off x="2558415" y="602615"/>
              <a:ext cx="165100" cy="151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1912" y="0"/>
                  </a:lnTo>
                  <a:lnTo>
                    <a:pt x="11912" y="7592"/>
                  </a:lnTo>
                  <a:lnTo>
                    <a:pt x="0" y="7592"/>
                  </a:lnTo>
                  <a:lnTo>
                    <a:pt x="0" y="13463"/>
                  </a:lnTo>
                  <a:lnTo>
                    <a:pt x="11912" y="13463"/>
                  </a:lnTo>
                  <a:lnTo>
                    <a:pt x="11912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74" name="object 9"/>
          <p:cNvGrpSpPr/>
          <p:nvPr/>
        </p:nvGrpSpPr>
        <p:grpSpPr>
          <a:xfrm>
            <a:off x="2837180" y="493395"/>
            <a:ext cx="379730" cy="456565"/>
            <a:chOff x="2837180" y="493395"/>
            <a:chExt cx="379730" cy="456565"/>
          </a:xfrm>
        </p:grpSpPr>
        <p:sp>
          <p:nvSpPr>
            <p:cNvPr id="70" name="직사각형"/>
            <p:cNvSpPr/>
            <p:nvPr/>
          </p:nvSpPr>
          <p:spPr>
            <a:xfrm>
              <a:off x="3143250" y="817880"/>
              <a:ext cx="74295" cy="13208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1" name="도형"/>
            <p:cNvSpPr/>
            <p:nvPr/>
          </p:nvSpPr>
          <p:spPr>
            <a:xfrm>
              <a:off x="2837180" y="495935"/>
              <a:ext cx="379730" cy="337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7391" y="0"/>
                  </a:lnTo>
                  <a:lnTo>
                    <a:pt x="17391" y="18270"/>
                  </a:lnTo>
                  <a:lnTo>
                    <a:pt x="16980" y="18404"/>
                  </a:lnTo>
                  <a:lnTo>
                    <a:pt x="14306" y="18888"/>
                  </a:lnTo>
                  <a:lnTo>
                    <a:pt x="12997" y="18935"/>
                  </a:lnTo>
                  <a:lnTo>
                    <a:pt x="0" y="18935"/>
                  </a:lnTo>
                  <a:lnTo>
                    <a:pt x="0" y="21600"/>
                  </a:lnTo>
                  <a:lnTo>
                    <a:pt x="12842" y="21600"/>
                  </a:lnTo>
                  <a:lnTo>
                    <a:pt x="13475" y="21583"/>
                  </a:lnTo>
                  <a:lnTo>
                    <a:pt x="15899" y="21168"/>
                  </a:lnTo>
                  <a:lnTo>
                    <a:pt x="17391" y="20584"/>
                  </a:lnTo>
                  <a:lnTo>
                    <a:pt x="21600" y="2058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2" name="직사각형"/>
            <p:cNvSpPr/>
            <p:nvPr/>
          </p:nvSpPr>
          <p:spPr>
            <a:xfrm>
              <a:off x="2934970" y="493395"/>
              <a:ext cx="74295" cy="5588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3" name="도형"/>
            <p:cNvSpPr/>
            <p:nvPr/>
          </p:nvSpPr>
          <p:spPr>
            <a:xfrm>
              <a:off x="2839720" y="549275"/>
              <a:ext cx="264160" cy="2178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29" y="4951"/>
                  </a:moveTo>
                  <a:lnTo>
                    <a:pt x="10800" y="4951"/>
                  </a:lnTo>
                  <a:lnTo>
                    <a:pt x="11492" y="5070"/>
                  </a:lnTo>
                  <a:lnTo>
                    <a:pt x="12133" y="5427"/>
                  </a:lnTo>
                  <a:lnTo>
                    <a:pt x="14037" y="8924"/>
                  </a:lnTo>
                  <a:lnTo>
                    <a:pt x="14295" y="11318"/>
                  </a:lnTo>
                  <a:lnTo>
                    <a:pt x="14230" y="12533"/>
                  </a:lnTo>
                  <a:lnTo>
                    <a:pt x="12724" y="16596"/>
                  </a:lnTo>
                  <a:lnTo>
                    <a:pt x="10800" y="17683"/>
                  </a:lnTo>
                  <a:lnTo>
                    <a:pt x="18012" y="17683"/>
                  </a:lnTo>
                  <a:lnTo>
                    <a:pt x="18551" y="16958"/>
                  </a:lnTo>
                  <a:lnTo>
                    <a:pt x="19399" y="15222"/>
                  </a:lnTo>
                  <a:lnTo>
                    <a:pt x="19907" y="13342"/>
                  </a:lnTo>
                  <a:lnTo>
                    <a:pt x="20077" y="11318"/>
                  </a:lnTo>
                  <a:lnTo>
                    <a:pt x="20032" y="10295"/>
                  </a:lnTo>
                  <a:lnTo>
                    <a:pt x="18965" y="6466"/>
                  </a:lnTo>
                  <a:lnTo>
                    <a:pt x="18497" y="5625"/>
                  </a:lnTo>
                  <a:lnTo>
                    <a:pt x="18029" y="4951"/>
                  </a:lnTo>
                  <a:close/>
                  <a:moveTo>
                    <a:pt x="21600" y="0"/>
                  </a:moveTo>
                  <a:lnTo>
                    <a:pt x="0" y="0"/>
                  </a:lnTo>
                  <a:lnTo>
                    <a:pt x="0" y="4134"/>
                  </a:lnTo>
                  <a:lnTo>
                    <a:pt x="21600" y="4134"/>
                  </a:lnTo>
                  <a:lnTo>
                    <a:pt x="21600" y="0"/>
                  </a:lnTo>
                  <a:close/>
                  <a:moveTo>
                    <a:pt x="17344" y="4134"/>
                  </a:moveTo>
                  <a:lnTo>
                    <a:pt x="4259" y="4134"/>
                  </a:lnTo>
                  <a:lnTo>
                    <a:pt x="3664" y="4847"/>
                  </a:lnTo>
                  <a:lnTo>
                    <a:pt x="1940" y="8322"/>
                  </a:lnTo>
                  <a:lnTo>
                    <a:pt x="1524" y="11318"/>
                  </a:lnTo>
                  <a:lnTo>
                    <a:pt x="1695" y="13342"/>
                  </a:lnTo>
                  <a:lnTo>
                    <a:pt x="3063" y="16958"/>
                  </a:lnTo>
                  <a:lnTo>
                    <a:pt x="5692" y="19886"/>
                  </a:lnTo>
                  <a:lnTo>
                    <a:pt x="8963" y="21410"/>
                  </a:lnTo>
                  <a:lnTo>
                    <a:pt x="10800" y="21600"/>
                  </a:lnTo>
                  <a:lnTo>
                    <a:pt x="12656" y="21410"/>
                  </a:lnTo>
                  <a:lnTo>
                    <a:pt x="14369" y="20838"/>
                  </a:lnTo>
                  <a:lnTo>
                    <a:pt x="15939" y="19886"/>
                  </a:lnTo>
                  <a:lnTo>
                    <a:pt x="17366" y="18551"/>
                  </a:lnTo>
                  <a:lnTo>
                    <a:pt x="18012" y="17683"/>
                  </a:lnTo>
                  <a:lnTo>
                    <a:pt x="10800" y="17683"/>
                  </a:lnTo>
                  <a:lnTo>
                    <a:pt x="10126" y="17562"/>
                  </a:lnTo>
                  <a:lnTo>
                    <a:pt x="7898" y="14750"/>
                  </a:lnTo>
                  <a:lnTo>
                    <a:pt x="7306" y="11318"/>
                  </a:lnTo>
                  <a:lnTo>
                    <a:pt x="7371" y="10080"/>
                  </a:lnTo>
                  <a:lnTo>
                    <a:pt x="8906" y="6023"/>
                  </a:lnTo>
                  <a:lnTo>
                    <a:pt x="10800" y="4951"/>
                  </a:lnTo>
                  <a:lnTo>
                    <a:pt x="18029" y="4951"/>
                  </a:lnTo>
                  <a:lnTo>
                    <a:pt x="17957" y="4847"/>
                  </a:lnTo>
                  <a:lnTo>
                    <a:pt x="17344" y="413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80" name="object 10"/>
          <p:cNvGrpSpPr/>
          <p:nvPr/>
        </p:nvGrpSpPr>
        <p:grpSpPr>
          <a:xfrm>
            <a:off x="3324225" y="495935"/>
            <a:ext cx="386715" cy="454025"/>
            <a:chOff x="3324225" y="495935"/>
            <a:chExt cx="386715" cy="454025"/>
          </a:xfrm>
        </p:grpSpPr>
        <p:sp>
          <p:nvSpPr>
            <p:cNvPr id="75" name="직사각형"/>
            <p:cNvSpPr/>
            <p:nvPr/>
          </p:nvSpPr>
          <p:spPr>
            <a:xfrm>
              <a:off x="3526790" y="770890"/>
              <a:ext cx="70485" cy="17907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6" name="직사각형"/>
            <p:cNvSpPr/>
            <p:nvPr/>
          </p:nvSpPr>
          <p:spPr>
            <a:xfrm>
              <a:off x="3640455" y="661035"/>
              <a:ext cx="70485" cy="28892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7" name="도형"/>
            <p:cNvSpPr/>
            <p:nvPr/>
          </p:nvSpPr>
          <p:spPr>
            <a:xfrm>
              <a:off x="3324225" y="513080"/>
              <a:ext cx="272415" cy="2743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82" y="0"/>
                  </a:moveTo>
                  <a:lnTo>
                    <a:pt x="0" y="0"/>
                  </a:lnTo>
                  <a:lnTo>
                    <a:pt x="0" y="17798"/>
                  </a:lnTo>
                  <a:lnTo>
                    <a:pt x="1678" y="21017"/>
                  </a:lnTo>
                  <a:lnTo>
                    <a:pt x="4041" y="21600"/>
                  </a:lnTo>
                  <a:lnTo>
                    <a:pt x="11430" y="21600"/>
                  </a:lnTo>
                  <a:lnTo>
                    <a:pt x="14709" y="21039"/>
                  </a:lnTo>
                  <a:lnTo>
                    <a:pt x="16037" y="20347"/>
                  </a:lnTo>
                  <a:lnTo>
                    <a:pt x="21600" y="20347"/>
                  </a:lnTo>
                  <a:lnTo>
                    <a:pt x="21600" y="18274"/>
                  </a:lnTo>
                  <a:lnTo>
                    <a:pt x="5781" y="18274"/>
                  </a:lnTo>
                  <a:lnTo>
                    <a:pt x="5781" y="3326"/>
                  </a:lnTo>
                  <a:lnTo>
                    <a:pt x="13082" y="3326"/>
                  </a:lnTo>
                  <a:lnTo>
                    <a:pt x="130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8" name="도형"/>
            <p:cNvSpPr/>
            <p:nvPr/>
          </p:nvSpPr>
          <p:spPr>
            <a:xfrm>
              <a:off x="3470910" y="495935"/>
              <a:ext cx="239395" cy="248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20" y="0"/>
                  </a:moveTo>
                  <a:lnTo>
                    <a:pt x="4992" y="0"/>
                  </a:lnTo>
                  <a:lnTo>
                    <a:pt x="4992" y="20743"/>
                  </a:lnTo>
                  <a:lnTo>
                    <a:pt x="4466" y="20966"/>
                  </a:lnTo>
                  <a:lnTo>
                    <a:pt x="834" y="21584"/>
                  </a:lnTo>
                  <a:lnTo>
                    <a:pt x="0" y="21600"/>
                  </a:lnTo>
                  <a:lnTo>
                    <a:pt x="11320" y="21600"/>
                  </a:lnTo>
                  <a:lnTo>
                    <a:pt x="11320" y="14321"/>
                  </a:lnTo>
                  <a:lnTo>
                    <a:pt x="21600" y="14321"/>
                  </a:lnTo>
                  <a:lnTo>
                    <a:pt x="21600" y="10705"/>
                  </a:lnTo>
                  <a:lnTo>
                    <a:pt x="11320" y="10705"/>
                  </a:lnTo>
                  <a:lnTo>
                    <a:pt x="1132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9" name="직사각형"/>
            <p:cNvSpPr/>
            <p:nvPr/>
          </p:nvSpPr>
          <p:spPr>
            <a:xfrm>
              <a:off x="3640455" y="495935"/>
              <a:ext cx="70485" cy="12319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87" name="object 11"/>
          <p:cNvGrpSpPr/>
          <p:nvPr/>
        </p:nvGrpSpPr>
        <p:grpSpPr>
          <a:xfrm>
            <a:off x="3795395" y="488315"/>
            <a:ext cx="448310" cy="461010"/>
            <a:chOff x="3795395" y="488315"/>
            <a:chExt cx="448310" cy="461010"/>
          </a:xfrm>
        </p:grpSpPr>
        <p:sp>
          <p:nvSpPr>
            <p:cNvPr id="81" name="도형"/>
            <p:cNvSpPr/>
            <p:nvPr/>
          </p:nvSpPr>
          <p:spPr>
            <a:xfrm>
              <a:off x="3813175" y="582930"/>
              <a:ext cx="201930" cy="1758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85" y="0"/>
                  </a:moveTo>
                  <a:lnTo>
                    <a:pt x="3929" y="0"/>
                  </a:lnTo>
                  <a:lnTo>
                    <a:pt x="3066" y="884"/>
                  </a:lnTo>
                  <a:lnTo>
                    <a:pt x="593" y="5237"/>
                  </a:lnTo>
                  <a:lnTo>
                    <a:pt x="0" y="9084"/>
                  </a:lnTo>
                  <a:lnTo>
                    <a:pt x="223" y="11554"/>
                  </a:lnTo>
                  <a:lnTo>
                    <a:pt x="2010" y="15962"/>
                  </a:lnTo>
                  <a:lnTo>
                    <a:pt x="5452" y="19520"/>
                  </a:lnTo>
                  <a:lnTo>
                    <a:pt x="9732" y="21369"/>
                  </a:lnTo>
                  <a:lnTo>
                    <a:pt x="12137" y="21600"/>
                  </a:lnTo>
                  <a:lnTo>
                    <a:pt x="14564" y="21369"/>
                  </a:lnTo>
                  <a:lnTo>
                    <a:pt x="16804" y="20675"/>
                  </a:lnTo>
                  <a:lnTo>
                    <a:pt x="18857" y="19520"/>
                  </a:lnTo>
                  <a:lnTo>
                    <a:pt x="20723" y="17902"/>
                  </a:lnTo>
                  <a:lnTo>
                    <a:pt x="21587" y="16823"/>
                  </a:lnTo>
                  <a:lnTo>
                    <a:pt x="12137" y="16823"/>
                  </a:lnTo>
                  <a:lnTo>
                    <a:pt x="11253" y="16680"/>
                  </a:lnTo>
                  <a:lnTo>
                    <a:pt x="8296" y="13336"/>
                  </a:lnTo>
                  <a:lnTo>
                    <a:pt x="7504" y="9084"/>
                  </a:lnTo>
                  <a:lnTo>
                    <a:pt x="7592" y="7560"/>
                  </a:lnTo>
                  <a:lnTo>
                    <a:pt x="9640" y="2683"/>
                  </a:lnTo>
                  <a:lnTo>
                    <a:pt x="12137" y="1413"/>
                  </a:lnTo>
                  <a:lnTo>
                    <a:pt x="21600" y="1413"/>
                  </a:lnTo>
                  <a:lnTo>
                    <a:pt x="21171" y="884"/>
                  </a:lnTo>
                  <a:lnTo>
                    <a:pt x="20285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2" name="도형"/>
            <p:cNvSpPr/>
            <p:nvPr/>
          </p:nvSpPr>
          <p:spPr>
            <a:xfrm>
              <a:off x="3926205" y="594995"/>
              <a:ext cx="113665" cy="1257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846" y="0"/>
                  </a:moveTo>
                  <a:lnTo>
                    <a:pt x="0" y="0"/>
                  </a:lnTo>
                  <a:lnTo>
                    <a:pt x="1614" y="198"/>
                  </a:lnTo>
                  <a:lnTo>
                    <a:pt x="3117" y="791"/>
                  </a:lnTo>
                  <a:lnTo>
                    <a:pt x="7628" y="6638"/>
                  </a:lnTo>
                  <a:lnTo>
                    <a:pt x="8240" y="10753"/>
                  </a:lnTo>
                  <a:lnTo>
                    <a:pt x="8087" y="12893"/>
                  </a:lnTo>
                  <a:lnTo>
                    <a:pt x="4509" y="19796"/>
                  </a:lnTo>
                  <a:lnTo>
                    <a:pt x="0" y="21600"/>
                  </a:lnTo>
                  <a:lnTo>
                    <a:pt x="16823" y="21600"/>
                  </a:lnTo>
                  <a:lnTo>
                    <a:pt x="18050" y="20394"/>
                  </a:lnTo>
                  <a:lnTo>
                    <a:pt x="20023" y="17428"/>
                  </a:lnTo>
                  <a:lnTo>
                    <a:pt x="21206" y="14215"/>
                  </a:lnTo>
                  <a:lnTo>
                    <a:pt x="21600" y="10753"/>
                  </a:lnTo>
                  <a:lnTo>
                    <a:pt x="21483" y="8897"/>
                  </a:lnTo>
                  <a:lnTo>
                    <a:pt x="18692" y="2088"/>
                  </a:lnTo>
                  <a:lnTo>
                    <a:pt x="17478" y="614"/>
                  </a:lnTo>
                  <a:lnTo>
                    <a:pt x="1684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3" name="직사각형"/>
            <p:cNvSpPr/>
            <p:nvPr/>
          </p:nvSpPr>
          <p:spPr>
            <a:xfrm>
              <a:off x="3795395" y="542290"/>
              <a:ext cx="261620" cy="4064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4" name="직사각형"/>
            <p:cNvSpPr/>
            <p:nvPr/>
          </p:nvSpPr>
          <p:spPr>
            <a:xfrm>
              <a:off x="3889375" y="488315"/>
              <a:ext cx="74295" cy="5397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5" name="도형"/>
            <p:cNvSpPr/>
            <p:nvPr/>
          </p:nvSpPr>
          <p:spPr>
            <a:xfrm>
              <a:off x="3844290" y="789305"/>
              <a:ext cx="325755" cy="1600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5622"/>
                  </a:lnTo>
                  <a:lnTo>
                    <a:pt x="16691" y="5622"/>
                  </a:lnTo>
                  <a:lnTo>
                    <a:pt x="16691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6" name="도형"/>
            <p:cNvSpPr/>
            <p:nvPr/>
          </p:nvSpPr>
          <p:spPr>
            <a:xfrm>
              <a:off x="4095750" y="495300"/>
              <a:ext cx="147955" cy="2635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0800" y="21600"/>
                  </a:lnTo>
                  <a:lnTo>
                    <a:pt x="10800" y="11092"/>
                  </a:lnTo>
                  <a:lnTo>
                    <a:pt x="21600" y="11092"/>
                  </a:lnTo>
                  <a:lnTo>
                    <a:pt x="21600" y="7635"/>
                  </a:lnTo>
                  <a:lnTo>
                    <a:pt x="10800" y="7635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92" name="object 12"/>
          <p:cNvGrpSpPr/>
          <p:nvPr/>
        </p:nvGrpSpPr>
        <p:grpSpPr>
          <a:xfrm>
            <a:off x="4277360" y="512445"/>
            <a:ext cx="404495" cy="379730"/>
            <a:chOff x="4277360" y="512445"/>
            <a:chExt cx="404495" cy="379730"/>
          </a:xfrm>
        </p:grpSpPr>
        <p:sp>
          <p:nvSpPr>
            <p:cNvPr id="88" name="직사각형"/>
            <p:cNvSpPr/>
            <p:nvPr/>
          </p:nvSpPr>
          <p:spPr>
            <a:xfrm>
              <a:off x="4277360" y="850900"/>
              <a:ext cx="404495" cy="4191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9" name="직사각형"/>
            <p:cNvSpPr/>
            <p:nvPr/>
          </p:nvSpPr>
          <p:spPr>
            <a:xfrm>
              <a:off x="4349750" y="668020"/>
              <a:ext cx="71120" cy="18288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0" name="직사각형"/>
            <p:cNvSpPr/>
            <p:nvPr/>
          </p:nvSpPr>
          <p:spPr>
            <a:xfrm>
              <a:off x="4457700" y="668020"/>
              <a:ext cx="71120" cy="18288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1" name="도형"/>
            <p:cNvSpPr/>
            <p:nvPr/>
          </p:nvSpPr>
          <p:spPr>
            <a:xfrm>
              <a:off x="4311015" y="512445"/>
              <a:ext cx="327025" cy="3060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981"/>
                  </a:lnTo>
                  <a:lnTo>
                    <a:pt x="16787" y="2981"/>
                  </a:lnTo>
                  <a:lnTo>
                    <a:pt x="16785" y="12077"/>
                  </a:lnTo>
                  <a:lnTo>
                    <a:pt x="16738" y="14971"/>
                  </a:lnTo>
                  <a:lnTo>
                    <a:pt x="16443" y="18733"/>
                  </a:lnTo>
                  <a:lnTo>
                    <a:pt x="15449" y="21600"/>
                  </a:lnTo>
                  <a:lnTo>
                    <a:pt x="19755" y="21600"/>
                  </a:lnTo>
                  <a:lnTo>
                    <a:pt x="20844" y="18835"/>
                  </a:lnTo>
                  <a:lnTo>
                    <a:pt x="21478" y="15088"/>
                  </a:lnTo>
                  <a:lnTo>
                    <a:pt x="21600" y="1207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pic>
        <p:nvPicPr>
          <p:cNvPr id="93" name="도형 12"/>
          <p:cNvPicPr>
            <a:picLocks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 rot="198">
            <a:off x="1148080" y="3216275"/>
            <a:ext cx="11102340" cy="101600"/>
          </a:xfrm>
          <a:prstGeom prst="rect">
            <a:avLst/>
          </a:prstGeom>
        </p:spPr>
      </p:pic>
      <p:sp>
        <p:nvSpPr>
          <p:cNvPr id="95" name="텍스트 상자 13"/>
          <p:cNvSpPr txBox="1"/>
          <p:nvPr/>
        </p:nvSpPr>
        <p:spPr>
          <a:xfrm>
            <a:off x="1243330" y="1671320"/>
            <a:ext cx="6826885" cy="1109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xmlns:p14="http://schemas.microsoft.com/office/powerpoint/2010/main" val="1"/>
            </a:ext>
          </a:extLst>
        </p:spPr>
        <p:txBody>
          <a:bodyPr lIns="46355" tIns="46355" rIns="46355" bIns="46355">
            <a:spAutoFit/>
          </a:bodyPr>
          <a:lstStyle/>
          <a:p>
            <a:pPr>
              <a:lnSpc>
                <a:spcPct val="100000"/>
              </a:lnSpc>
              <a:defRPr sz="3300" spc="66">
                <a:solidFill>
                  <a:srgbClr val="535353"/>
                </a:solidFill>
                <a:latin typeface="Noto Sans KR Black"/>
                <a:ea typeface="Noto Sans KR Black"/>
                <a:cs typeface="Noto Sans KR Black"/>
                <a:sym typeface="Noto Sans KR Black"/>
              </a:defRPr>
            </a:pPr>
            <a:r>
              <a:rPr lang="ko-KR" altLang="en-US" dirty="0" err="1"/>
              <a:t>스마트폰기반</a:t>
            </a:r>
            <a:endParaRPr lang="ko-KR" altLang="en-US" dirty="0"/>
          </a:p>
          <a:p>
            <a:pPr>
              <a:lnSpc>
                <a:spcPct val="100000"/>
              </a:lnSpc>
              <a:defRPr sz="3300" spc="66">
                <a:solidFill>
                  <a:srgbClr val="535353"/>
                </a:solidFill>
                <a:latin typeface="Noto Sans KR Black"/>
                <a:ea typeface="Noto Sans KR Black"/>
                <a:cs typeface="Noto Sans KR Black"/>
                <a:sym typeface="Noto Sans KR Black"/>
              </a:defRPr>
            </a:pPr>
            <a:r>
              <a:rPr lang="en-US" altLang="ko-KR" dirty="0"/>
              <a:t>RFID</a:t>
            </a:r>
            <a:r>
              <a:rPr lang="ko-KR" altLang="en-US" dirty="0" err="1"/>
              <a:t>음식물쓰레기종량제</a:t>
            </a:r>
            <a:r>
              <a:rPr lang="ko-KR" altLang="en-US" dirty="0"/>
              <a:t> 제안</a:t>
            </a:r>
          </a:p>
        </p:txBody>
      </p:sp>
      <p:sp>
        <p:nvSpPr>
          <p:cNvPr id="96" name="텍스트 상자 14"/>
          <p:cNvSpPr txBox="1"/>
          <p:nvPr/>
        </p:nvSpPr>
        <p:spPr>
          <a:xfrm>
            <a:off x="8829040" y="1635760"/>
            <a:ext cx="3335655" cy="1298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xmlns:p14="http://schemas.microsoft.com/office/powerpoint/2010/main" val="1"/>
            </a:ext>
          </a:extLst>
        </p:spPr>
        <p:txBody>
          <a:bodyPr wrap="square" lIns="46355" tIns="46355" rIns="46355" bIns="46355" numCol="1" vert="horz" anchor="t">
            <a:spAutoFit/>
          </a:bodyPr>
          <a:lstStyle/>
          <a:p>
            <a:pPr marL="0" indent="0" algn="r" fontAlgn="auto" defTabSz="508000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rPr>
              <a:t>경희대</a:t>
            </a: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rPr>
              <a:t>학</a:t>
            </a: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rPr>
              <a:t>교</a:t>
            </a: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rPr>
              <a:t> </a:t>
            </a: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rPr>
              <a:t>컴</a:t>
            </a: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rPr>
              <a:t>퓨</a:t>
            </a: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rPr>
              <a:t>터</a:t>
            </a: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rPr>
              <a:t> </a:t>
            </a: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rPr>
              <a:t>공</a:t>
            </a: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rPr>
              <a:t>학</a:t>
            </a: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rPr>
              <a:t>과</a:t>
            </a:r>
            <a:endParaRPr lang="ko-KR" altLang="en-US" sz="16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Noto Sans KR Regular" charset="0"/>
              <a:ea typeface="Noto Sans KR Regular" charset="0"/>
            </a:endParaRPr>
          </a:p>
          <a:p>
            <a:pPr marL="0" indent="0" algn="r" fontAlgn="auto" defTabSz="508000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K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YUNGHEE UNIV.</a:t>
            </a:r>
            <a:endParaRPr lang="ko-KR" altLang="en-US" sz="13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r" fontAlgn="auto" defTabSz="508000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D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ep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a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rtm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e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nt 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o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f C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o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mpu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t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er 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E</a:t>
            </a:r>
            <a:r>
              <a:rPr lang="en-US" altLang="ko-KR" sz="13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ngineering</a:t>
            </a:r>
            <a:endParaRPr lang="ko-KR" altLang="en-US" sz="13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r" fontAlgn="auto" defTabSz="5080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박정훈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 k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a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n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g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t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a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k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6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2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9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1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@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n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a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v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e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r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.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c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o</a:t>
            </a: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m</a:t>
            </a:r>
            <a:endParaRPr lang="ko-KR" altLang="en-US" sz="14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r" fontAlgn="auto" defTabSz="5080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맑은 고딕" charset="0"/>
                <a:ea typeface="맑은 고딕" charset="0"/>
              </a:rPr>
              <a:t>한정우 wjddnehowl@naver.com</a:t>
            </a:r>
            <a:endParaRPr lang="ko-KR" altLang="en-US" sz="14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7" name="도형 15"/>
          <p:cNvSpPr/>
          <p:nvPr/>
        </p:nvSpPr>
        <p:spPr>
          <a:xfrm flipH="1">
            <a:off x="6701790" y="3481705"/>
            <a:ext cx="0" cy="1354899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100" name="그룹"/>
          <p:cNvGrpSpPr/>
          <p:nvPr/>
        </p:nvGrpSpPr>
        <p:grpSpPr>
          <a:xfrm>
            <a:off x="1243330" y="3465830"/>
            <a:ext cx="1974215" cy="459740"/>
            <a:chOff x="1243330" y="3465830"/>
            <a:chExt cx="1974215" cy="459740"/>
          </a:xfrm>
        </p:grpSpPr>
        <p:sp>
          <p:nvSpPr>
            <p:cNvPr id="98" name="도형"/>
            <p:cNvSpPr/>
            <p:nvPr/>
          </p:nvSpPr>
          <p:spPr>
            <a:xfrm>
              <a:off x="1243330" y="3491230"/>
              <a:ext cx="1974215" cy="408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54" y="0"/>
                  </a:lnTo>
                  <a:lnTo>
                    <a:pt x="21600" y="3600"/>
                  </a:lnTo>
                  <a:lnTo>
                    <a:pt x="21600" y="21600"/>
                  </a:lnTo>
                  <a:lnTo>
                    <a:pt x="746" y="21600"/>
                  </a:lnTo>
                  <a:lnTo>
                    <a:pt x="0" y="1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508000">
                <a:lnSpc>
                  <a:spcPct val="100000"/>
                </a:lnSpc>
                <a:defRPr sz="1800" spc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" name="연구배경"/>
            <p:cNvSpPr txBox="1"/>
            <p:nvPr/>
          </p:nvSpPr>
          <p:spPr>
            <a:xfrm>
              <a:off x="1277620" y="3465830"/>
              <a:ext cx="1906270" cy="4597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xmlns:p14="http://schemas.microsoft.com/office/powerpoint/2010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508000">
                <a:defRPr sz="2000" spc="-79">
                  <a:solidFill>
                    <a:srgbClr val="FFFFF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defRPr>
              </a:lvl1pPr>
            </a:lstStyle>
            <a:p>
              <a:r>
                <a:t>연구배경</a:t>
              </a:r>
            </a:p>
          </p:txBody>
        </p:sp>
      </p:grpSp>
      <p:grpSp>
        <p:nvGrpSpPr>
          <p:cNvPr id="105" name="그룹"/>
          <p:cNvGrpSpPr/>
          <p:nvPr/>
        </p:nvGrpSpPr>
        <p:grpSpPr>
          <a:xfrm>
            <a:off x="1277620" y="8055610"/>
            <a:ext cx="1974215" cy="459740"/>
            <a:chOff x="1277620" y="8055610"/>
            <a:chExt cx="1974215" cy="459740"/>
          </a:xfrm>
        </p:grpSpPr>
        <p:sp>
          <p:nvSpPr>
            <p:cNvPr id="103" name="도형"/>
            <p:cNvSpPr>
              <a:spLocks/>
            </p:cNvSpPr>
            <p:nvPr/>
          </p:nvSpPr>
          <p:spPr>
            <a:xfrm rot="0">
              <a:off x="1277620" y="8081010"/>
              <a:ext cx="1974850" cy="409575"/>
            </a:xfrm>
            <a:custGeom>
              <a:gdLst>
                <a:gd fmla="*/ 0 w 21601" name="TX0"/>
                <a:gd fmla="*/ 0 h 21601" name="TY0"/>
                <a:gd fmla="*/ 20854 w 21601" name="TX1"/>
                <a:gd fmla="*/ 0 h 21601" name="TY1"/>
                <a:gd fmla="*/ 21600 w 21601" name="TX2"/>
                <a:gd fmla="*/ 3600 h 21601" name="TY2"/>
                <a:gd fmla="*/ 21600 w 21601" name="TX3"/>
                <a:gd fmla="*/ 21600 h 21601" name="TY3"/>
                <a:gd fmla="*/ 746 w 21601" name="TX4"/>
                <a:gd fmla="*/ 21600 h 21601" name="TY4"/>
                <a:gd fmla="*/ 0 w 21601" name="TX5"/>
                <a:gd fmla="*/ 18000 h 21601" name="TY5"/>
                <a:gd fmla="*/ 0 w 21601" name="TX6"/>
                <a:gd fmla="*/ 0 h 21601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21601" h="21601">
                  <a:moveTo>
                    <a:pt x="0" y="0"/>
                  </a:moveTo>
                  <a:lnTo>
                    <a:pt x="20854" y="0"/>
                  </a:lnTo>
                  <a:lnTo>
                    <a:pt x="21600" y="3600"/>
                  </a:lnTo>
                  <a:lnTo>
                    <a:pt x="21600" y="21600"/>
                  </a:lnTo>
                  <a:lnTo>
                    <a:pt x="746" y="21600"/>
                  </a:lnTo>
                  <a:lnTo>
                    <a:pt x="0" y="1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/>
            </a:ln>
            <a:effectLst>
              <a:outerShdw sx="100000" sy="100000"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20" tIns="45720" rIns="45720" bIns="45720" numCol="1" vert="horz" anchor="ctr">
              <a:noAutofit/>
            </a:bodyPr>
            <a:lstStyle/>
            <a:p>
              <a:pPr marL="0" indent="0" algn="ctr" fontAlgn="auto" defTabSz="508000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Calibri" charset="0"/>
                <a:ea typeface="Calibri" charset="0"/>
              </a:endParaRPr>
            </a:p>
          </p:txBody>
        </p:sp>
        <p:sp>
          <p:nvSpPr>
            <p:cNvPr id="104" name="기존연구"/>
            <p:cNvSpPr txBox="1">
              <a:spLocks/>
            </p:cNvSpPr>
            <p:nvPr/>
          </p:nvSpPr>
          <p:spPr>
            <a:xfrm rot="0">
              <a:off x="1311275" y="8055610"/>
              <a:ext cx="1906905" cy="460375"/>
            </a:xfrm>
            <a:prstGeom prst="rect"/>
            <a:noFill/>
            <a:ln w="0">
              <a:noFill/>
              <a:prstDash/>
            </a:ln>
          </p:spPr>
          <p:txBody>
            <a:bodyPr wrap="square" lIns="45720" tIns="45720" rIns="45720" bIns="45720" numCol="1" vert="horz" anchor="ctr">
              <a:spAutoFit/>
            </a:bodyPr>
            <a:lstStyle/>
            <a:p>
              <a:pPr marL="0" indent="0" algn="l" fontAlgn="auto" defTabSz="914400" latinLnBrk="0" hangingPunc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cap="none" spc="-60" i="0" b="0" strike="noStrike">
                  <a:ln w="9525" cap="flat" cmpd="sng">
                    <a:noFill/>
                    <a:prstDash/>
                  </a:ln>
                  <a:solidFill>
                    <a:srgbClr val="000000"/>
                  </a:solidFill>
                  <a:latin typeface="Noto Sans KR Bold" charset="0"/>
                  <a:ea typeface="Noto Sans KR Bold" charset="0"/>
                </a:rPr>
                <a:t>기존연구</a:t>
              </a:r>
              <a:endParaRPr lang="ko-KR" altLang="en-US" sz="2000" cap="none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Bold" charset="0"/>
                <a:ea typeface="Noto Sans KR Bold" charset="0"/>
              </a:endParaRPr>
            </a:p>
          </p:txBody>
        </p:sp>
      </p:grpSp>
      <p:grpSp>
        <p:nvGrpSpPr>
          <p:cNvPr id="113" name="그룹"/>
          <p:cNvGrpSpPr/>
          <p:nvPr/>
        </p:nvGrpSpPr>
        <p:grpSpPr>
          <a:xfrm>
            <a:off x="6898005" y="3537585"/>
            <a:ext cx="1974215" cy="408940"/>
            <a:chOff x="6898005" y="3537585"/>
            <a:chExt cx="1974215" cy="408940"/>
          </a:xfrm>
        </p:grpSpPr>
        <p:sp>
          <p:nvSpPr>
            <p:cNvPr id="111" name="도형"/>
            <p:cNvSpPr/>
            <p:nvPr/>
          </p:nvSpPr>
          <p:spPr>
            <a:xfrm>
              <a:off x="6898005" y="3537585"/>
              <a:ext cx="1974215" cy="408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54" y="0"/>
                  </a:lnTo>
                  <a:lnTo>
                    <a:pt x="21600" y="3600"/>
                  </a:lnTo>
                  <a:lnTo>
                    <a:pt x="21600" y="21600"/>
                  </a:lnTo>
                  <a:lnTo>
                    <a:pt x="746" y="21600"/>
                  </a:lnTo>
                  <a:lnTo>
                    <a:pt x="0" y="1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508000">
                <a:lnSpc>
                  <a:spcPct val="100000"/>
                </a:lnSpc>
                <a:defRPr sz="1800" spc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2" name="설계(실험)"/>
            <p:cNvSpPr txBox="1"/>
            <p:nvPr/>
          </p:nvSpPr>
          <p:spPr>
            <a:xfrm>
              <a:off x="6932295" y="3547110"/>
              <a:ext cx="1906270" cy="3898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xmlns:p14="http://schemas.microsoft.com/office/powerpoint/2010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508000">
                <a:defRPr sz="2000" spc="-79">
                  <a:solidFill>
                    <a:srgbClr val="FFFFF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defRPr>
              </a:lvl1pPr>
            </a:lstStyle>
            <a:p>
              <a:pPr lvl="0">
                <a:defRPr/>
              </a:pPr>
              <a:r>
                <a:rPr lang="ko-KR" altLang="en-US" dirty="0"/>
                <a:t>제시하는 모델</a:t>
              </a:r>
            </a:p>
          </p:txBody>
        </p:sp>
      </p:grpSp>
      <p:grpSp>
        <p:nvGrpSpPr>
          <p:cNvPr id="116" name="그룹"/>
          <p:cNvGrpSpPr/>
          <p:nvPr/>
        </p:nvGrpSpPr>
        <p:grpSpPr>
          <a:xfrm>
            <a:off x="6932295" y="12423140"/>
            <a:ext cx="1974215" cy="431165"/>
            <a:chOff x="6932295" y="12423140"/>
            <a:chExt cx="1974215" cy="431165"/>
          </a:xfrm>
        </p:grpSpPr>
        <p:sp>
          <p:nvSpPr>
            <p:cNvPr id="114" name="도형"/>
            <p:cNvSpPr>
              <a:spLocks/>
            </p:cNvSpPr>
            <p:nvPr/>
          </p:nvSpPr>
          <p:spPr>
            <a:xfrm>
              <a:off x="6932295" y="12433935"/>
              <a:ext cx="1974850" cy="409575"/>
            </a:xfrm>
            <a:custGeom>
              <a:avLst/>
              <a:gdLst>
                <a:gd name="TX0" fmla="*/ 0 w 21601"/>
                <a:gd name="TY0" fmla="*/ 0 h 21601"/>
                <a:gd name="TX1" fmla="*/ 20854 w 21601"/>
                <a:gd name="TY1" fmla="*/ 0 h 21601"/>
                <a:gd name="TX2" fmla="*/ 21600 w 21601"/>
                <a:gd name="TY2" fmla="*/ 3600 h 21601"/>
                <a:gd name="TX3" fmla="*/ 21600 w 21601"/>
                <a:gd name="TY3" fmla="*/ 21600 h 21601"/>
                <a:gd name="TX4" fmla="*/ 746 w 21601"/>
                <a:gd name="TY4" fmla="*/ 21600 h 21601"/>
                <a:gd name="TX5" fmla="*/ 0 w 21601"/>
                <a:gd name="TY5" fmla="*/ 18000 h 21601"/>
                <a:gd name="TX6" fmla="*/ 0 w 21601"/>
                <a:gd name="TY6" fmla="*/ 0 h 21601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21601" h="21601">
                  <a:moveTo>
                    <a:pt x="0" y="0"/>
                  </a:moveTo>
                  <a:lnTo>
                    <a:pt x="20854" y="0"/>
                  </a:lnTo>
                  <a:lnTo>
                    <a:pt x="21600" y="3600"/>
                  </a:lnTo>
                  <a:lnTo>
                    <a:pt x="21600" y="21600"/>
                  </a:lnTo>
                  <a:lnTo>
                    <a:pt x="746" y="21600"/>
                  </a:lnTo>
                  <a:lnTo>
                    <a:pt x="0" y="1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vert="horz" wrap="square" lIns="45720" tIns="45720" rIns="45720" bIns="45720" numCol="1" anchor="ctr">
              <a:noAutofit/>
            </a:bodyPr>
            <a:lstStyle/>
            <a:p>
              <a:pPr marL="0" indent="0" algn="ctr" defTabSz="50800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i="0" strike="noStrike" cap="non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Calibri" charset="0"/>
                <a:ea typeface="Calibri" charset="0"/>
              </a:endParaRPr>
            </a:p>
          </p:txBody>
        </p:sp>
        <p:sp>
          <p:nvSpPr>
            <p:cNvPr id="115" name="실험결과"/>
            <p:cNvSpPr txBox="1">
              <a:spLocks/>
            </p:cNvSpPr>
            <p:nvPr/>
          </p:nvSpPr>
          <p:spPr>
            <a:xfrm>
              <a:off x="6966585" y="12423140"/>
              <a:ext cx="1906905" cy="431800"/>
            </a:xfrm>
            <a:prstGeom prst="rect">
              <a:avLst/>
            </a:prstGeom>
            <a:noFill/>
            <a:ln w="0">
              <a:noFill/>
              <a:prstDash/>
            </a:ln>
          </p:spPr>
          <p:txBody>
            <a:bodyPr vert="horz" wrap="square" lIns="45720" tIns="45720" rIns="45720" bIns="45720" numCol="1" anchor="ctr">
              <a:spAutoFit/>
            </a:bodyPr>
            <a:lstStyle/>
            <a:p>
              <a:pPr marL="0" indent="0" algn="l" defTabSz="914400" fontAlgn="auto" latinLnBrk="0" hangingPunc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b="0" i="0" strike="noStrike" cap="none" spc="-60">
                  <a:ln w="9525" cap="flat" cmpd="sng">
                    <a:noFill/>
                    <a:prstDash/>
                  </a:ln>
                  <a:solidFill>
                    <a:srgbClr val="000000"/>
                  </a:solidFill>
                  <a:latin typeface="Noto Sans KR Bold" charset="0"/>
                  <a:ea typeface="Noto Sans KR Bold" charset="0"/>
                </a:rPr>
                <a:t>결론</a:t>
              </a:r>
              <a:endParaRPr lang="ko-KR" altLang="en-US" sz="2000" b="0" i="0" strike="noStrike" cap="non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Bold" charset="0"/>
                <a:ea typeface="Noto Sans KR Bold" charset="0"/>
              </a:endParaRPr>
            </a:p>
          </p:txBody>
        </p:sp>
      </p:grpSp>
      <p:grpSp>
        <p:nvGrpSpPr>
          <p:cNvPr id="119" name="그룹"/>
          <p:cNvGrpSpPr/>
          <p:nvPr/>
        </p:nvGrpSpPr>
        <p:grpSpPr>
          <a:xfrm>
            <a:off x="6966585" y="14879955"/>
            <a:ext cx="1974215" cy="459740"/>
            <a:chOff x="6966585" y="14879955"/>
            <a:chExt cx="1974215" cy="459740"/>
          </a:xfrm>
        </p:grpSpPr>
        <p:sp>
          <p:nvSpPr>
            <p:cNvPr id="117" name="도형"/>
            <p:cNvSpPr>
              <a:spLocks/>
            </p:cNvSpPr>
            <p:nvPr/>
          </p:nvSpPr>
          <p:spPr>
            <a:xfrm rot="0">
              <a:off x="6966585" y="14905355"/>
              <a:ext cx="1975485" cy="410210"/>
            </a:xfrm>
            <a:custGeom>
              <a:gdLst>
                <a:gd fmla="*/ 0 w 21602" name="TX0"/>
                <a:gd fmla="*/ 0 h 21602" name="TY0"/>
                <a:gd fmla="*/ 20854 w 21602" name="TX1"/>
                <a:gd fmla="*/ 0 h 21602" name="TY1"/>
                <a:gd fmla="*/ 21600 w 21602" name="TX2"/>
                <a:gd fmla="*/ 3600 h 21602" name="TY2"/>
                <a:gd fmla="*/ 21600 w 21602" name="TX3"/>
                <a:gd fmla="*/ 21600 h 21602" name="TY3"/>
                <a:gd fmla="*/ 746 w 21602" name="TX4"/>
                <a:gd fmla="*/ 21600 h 21602" name="TY4"/>
                <a:gd fmla="*/ 0 w 21602" name="TX5"/>
                <a:gd fmla="*/ 18000 h 21602" name="TY5"/>
                <a:gd fmla="*/ 0 w 21602" name="TX6"/>
                <a:gd fmla="*/ 0 h 21602" name="TY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</a:cxnLst>
              <a:rect l="l" t="t" r="r" b="b"/>
              <a:pathLst>
                <a:path w="21602" h="21602">
                  <a:moveTo>
                    <a:pt x="0" y="0"/>
                  </a:moveTo>
                  <a:lnTo>
                    <a:pt x="20854" y="0"/>
                  </a:lnTo>
                  <a:lnTo>
                    <a:pt x="21600" y="3600"/>
                  </a:lnTo>
                  <a:lnTo>
                    <a:pt x="21600" y="21600"/>
                  </a:lnTo>
                  <a:lnTo>
                    <a:pt x="746" y="21600"/>
                  </a:lnTo>
                  <a:lnTo>
                    <a:pt x="0" y="1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/>
            </a:ln>
            <a:effectLst>
              <a:outerShdw sx="100000" sy="100000"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20" tIns="45720" rIns="45720" bIns="45720" numCol="1" vert="horz" anchor="ctr">
              <a:noAutofit/>
            </a:bodyPr>
            <a:lstStyle/>
            <a:p>
              <a:pPr marL="0" indent="0" algn="ctr" fontAlgn="auto" defTabSz="508000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Calibri" charset="0"/>
                <a:ea typeface="Calibri" charset="0"/>
              </a:endParaRPr>
            </a:p>
          </p:txBody>
        </p:sp>
        <p:sp>
          <p:nvSpPr>
            <p:cNvPr id="118" name="향후연구"/>
            <p:cNvSpPr txBox="1">
              <a:spLocks/>
            </p:cNvSpPr>
            <p:nvPr/>
          </p:nvSpPr>
          <p:spPr>
            <a:xfrm rot="0">
              <a:off x="7000240" y="14879955"/>
              <a:ext cx="1907540" cy="461010"/>
            </a:xfrm>
            <a:prstGeom prst="rect"/>
            <a:noFill/>
            <a:ln w="0">
              <a:noFill/>
              <a:prstDash/>
            </a:ln>
          </p:spPr>
          <p:txBody>
            <a:bodyPr wrap="square" lIns="45720" tIns="45720" rIns="45720" bIns="45720" numCol="1" vert="horz" anchor="ctr">
              <a:spAutoFit/>
            </a:bodyPr>
            <a:lstStyle/>
            <a:p>
              <a:pPr marL="0" indent="0" algn="l" fontAlgn="auto" defTabSz="914400" latinLnBrk="0" hangingPunc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cap="none" spc="-60" i="0" b="0" strike="noStrike">
                  <a:ln w="9525" cap="flat" cmpd="sng">
                    <a:noFill/>
                    <a:prstDash/>
                  </a:ln>
                  <a:solidFill>
                    <a:srgbClr val="000000"/>
                  </a:solidFill>
                  <a:latin typeface="Noto Sans KR Bold" charset="0"/>
                  <a:ea typeface="Noto Sans KR Bold" charset="0"/>
                </a:rPr>
                <a:t>향후연구</a:t>
              </a:r>
              <a:endParaRPr lang="ko-KR" altLang="en-US" sz="2000" cap="none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Bold" charset="0"/>
                <a:ea typeface="Noto Sans KR Bold" charset="0"/>
              </a:endParaRPr>
            </a:p>
          </p:txBody>
        </p:sp>
      </p:grpSp>
      <p:sp>
        <p:nvSpPr>
          <p:cNvPr id="94" name="TextBox 22"/>
          <p:cNvSpPr txBox="1">
            <a:spLocks/>
          </p:cNvSpPr>
          <p:nvPr/>
        </p:nvSpPr>
        <p:spPr>
          <a:xfrm rot="0">
            <a:off x="1242060" y="3971290"/>
            <a:ext cx="2797175" cy="2394585"/>
          </a:xfrm>
          <a:prstGeom prst="rect"/>
          <a:ln w="12700" cap="flat" cmpd="sng">
            <a:prstDash/>
            <a:miter lim="800000"/>
          </a:ln>
        </p:spPr>
        <p:txBody>
          <a:bodyPr wrap="square" lIns="45720" tIns="45720" rIns="45720" bIns="45720" numCol="1" vert="horz" anchor="t">
            <a:spAutoFit/>
          </a:bodyPr>
          <a:lstStyle>
            <a:lvl1pPr marL="0" indent="0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latin typeface="Noto Sans CJK KR Regular" charset="0"/>
                <a:ea typeface="Noto Sans CJK KR Regular" charset="0"/>
              </a:defRPr>
            </a:lvl1pPr>
          </a:lstStyle>
          <a:p>
            <a:pPr marL="0" indent="0" algn="l" fontAlgn="auto" defTabSz="914400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RFID방식 종량제란 음식물 쓰레기 수거함에 RFID 태그를 인식하고 배출하면 배출자와 배출된 음식물 쓰레기의 무게 정보가 중앙시스템에 자동 전송되어 수수료를 관리할 수 있도록 하는 음식물 쓰레기 종량제 적용방식이다. </a:t>
            </a: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조사결과에 따르면 기존의 방식은</a:t>
            </a:r>
            <a:r>
              <a:rPr lang="en-US" altLang="ko-KR" sz="16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 </a:t>
            </a: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카드를 소지하고 다녀야 배출기를</a:t>
            </a:r>
            <a:endParaRPr lang="ko-KR" altLang="en-US" sz="14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</p:txBody>
      </p:sp>
      <p:pic>
        <p:nvPicPr>
          <p:cNvPr id="120" name="그림 1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850" y="3973830"/>
            <a:ext cx="2666365" cy="2353310"/>
          </a:xfrm>
          <a:prstGeom prst="rect">
            <a:avLst/>
          </a:prstGeom>
        </p:spPr>
      </p:pic>
      <p:sp>
        <p:nvSpPr>
          <p:cNvPr id="121" name="TextBox 120"/>
          <p:cNvSpPr txBox="1">
            <a:spLocks/>
          </p:cNvSpPr>
          <p:nvPr/>
        </p:nvSpPr>
        <p:spPr>
          <a:xfrm rot="0">
            <a:off x="1296670" y="6402705"/>
            <a:ext cx="5389245" cy="1852930"/>
          </a:xfrm>
          <a:prstGeom prst="rect"/>
          <a:noFill/>
          <a:ln w="0">
            <a:noFill/>
            <a:prstDash/>
          </a:ln>
          <a:sp3d prstMaterial="warmMatte"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wrap="square" lIns="45720" tIns="45720" rIns="45720" bIns="45720" numCol="1" spcCol="38100" vert="horz" anchor="t">
            <a:spAutoFit/>
          </a:bodyPr>
          <a:lstStyle/>
          <a:p>
            <a:pPr marL="0" indent="0" algn="l" fontAlgn="auto" defTabSz="914400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이용할 수 있다는 점이 가장 큰 개선사항으로 뽑혔다. 또한 같은 지역에 사는 사람들이 전기를 얼마나 썼는지를 쉽게 보여주는 전기세 통지서와 다르게 자신의 배출량에 대한 정보만을 제공하는 기존의 방식은 배출량에 대한 경각심을 일깨우지 못하고 있다.</a:t>
            </a: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이러한 단점들을 극복하기 위해 스마트폰 기반의 RFID 음식물쓰레기 종량제 방식을 제안한다.</a:t>
            </a:r>
            <a:endParaRPr lang="ko-KR" altLang="en-US" sz="14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Arial" charset="0"/>
              <a:ea typeface="Arial" charset="0"/>
            </a:endParaRPr>
          </a:p>
          <a:p>
            <a:pPr marL="0" indent="0" algn="l" fontAlgn="auto" defTabSz="914400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Arial" charset="0"/>
              <a:ea typeface="Arial" charset="0"/>
            </a:endParaRPr>
          </a:p>
        </p:txBody>
      </p:sp>
      <p:grpSp>
        <p:nvGrpSpPr>
          <p:cNvPr id="122" name="그룹 121"/>
          <p:cNvGrpSpPr/>
          <p:nvPr/>
        </p:nvGrpSpPr>
        <p:grpSpPr>
          <a:xfrm>
            <a:off x="1148080" y="8708390"/>
            <a:ext cx="5553710" cy="4629150"/>
            <a:chOff x="1148080" y="8708390"/>
            <a:chExt cx="5553710" cy="4629150"/>
          </a:xfrm>
        </p:grpSpPr>
        <p:pic>
          <p:nvPicPr>
            <p:cNvPr id="123" name="그림 122" descr="C:/Users/hsn/AppData/Roaming/PolarisOffice/ETemp/6316_8123608/image10.png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0">
              <a:off x="1148080" y="9008110"/>
              <a:ext cx="1233170" cy="1156335"/>
            </a:xfrm>
            <a:prstGeom prst="rect"/>
            <a:noFill/>
          </p:spPr>
        </p:pic>
        <p:pic>
          <p:nvPicPr>
            <p:cNvPr id="124" name="그림 123" descr="C:/Users/hsn/AppData/Roaming/PolarisOffice/ETemp/6316_8123608/image11.jpeg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0">
              <a:off x="2647950" y="8868410"/>
              <a:ext cx="1150620" cy="1429385"/>
            </a:xfrm>
            <a:prstGeom prst="rect"/>
            <a:noFill/>
          </p:spPr>
        </p:pic>
        <p:pic>
          <p:nvPicPr>
            <p:cNvPr id="125" name="그림 124" descr="C:/Users/hsn/AppData/Roaming/PolarisOffice/ETemp/6316_8123608/image12.png"/>
            <p:cNvPicPr>
              <a:picLocks noChangeAspect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0">
              <a:off x="4026535" y="8844280"/>
              <a:ext cx="1219200" cy="1429385"/>
            </a:xfrm>
            <a:prstGeom prst="rect"/>
            <a:noFill/>
          </p:spPr>
        </p:pic>
        <p:pic>
          <p:nvPicPr>
            <p:cNvPr id="126" name="그림 125" descr="C:/Users/hsn/AppData/Roaming/PolarisOffice/ETemp/6316_8123608/image13.jpeg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0">
              <a:off x="5494655" y="8840470"/>
              <a:ext cx="1207770" cy="1429385"/>
            </a:xfrm>
            <a:prstGeom prst="rect"/>
            <a:noFill/>
          </p:spPr>
        </p:pic>
        <p:pic>
          <p:nvPicPr>
            <p:cNvPr id="127" name="그림 126" descr="C:/Users/hsn/AppData/Roaming/PolarisOffice/ETemp/6316_8123608/image14.jpeg"/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0">
              <a:off x="1640205" y="10997565"/>
              <a:ext cx="1773555" cy="1908810"/>
            </a:xfrm>
            <a:prstGeom prst="rect"/>
            <a:noFill/>
          </p:spPr>
        </p:pic>
        <p:pic>
          <p:nvPicPr>
            <p:cNvPr id="128" name="그림 127" descr="C:/Users/hsn/AppData/Roaming/PolarisOffice/ETemp/6316_8123608/image15.jpeg"/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 rot="0">
              <a:off x="4152264" y="11066145"/>
              <a:ext cx="1837690" cy="1772285"/>
            </a:xfrm>
            <a:prstGeom prst="rect"/>
            <a:noFill/>
          </p:spPr>
        </p:pic>
        <p:cxnSp>
          <p:nvCxnSpPr>
            <p:cNvPr id="129" name="직선 화살표 연결선 128"/>
            <p:cNvCxnSpPr>
              <a:stCxn id="123" idx="3"/>
              <a:endCxn id="124" idx="1"/>
            </p:cNvCxnSpPr>
            <p:nvPr/>
          </p:nvCxnSpPr>
          <p:spPr>
            <a:xfrm rot="0" flipV="1">
              <a:off x="2380615" y="9582785"/>
              <a:ext cx="268605" cy="3810"/>
            </a:xfrm>
            <a:prstGeom prst="straightConnector1"/>
            <a:noFill/>
            <a:ln w="25400" cap="flat" cmpd="sng">
              <a:solidFill>
                <a:schemeClr val="accent1">
                  <a:alpha val="100000"/>
                </a:schemeClr>
              </a:solidFill>
              <a:prstDash val="solid"/>
              <a:round/>
              <a:tailEnd type="arrow" w="med" len="med"/>
            </a:ln>
            <a:effectLst>
              <a:outerShdw sx="100000" sy="100000" blurRad="38100" dist="20000" dir="5400000" rotWithShape="0">
                <a:srgbClr val="000000">
                  <a:alpha val="37647"/>
                </a:srgbClr>
              </a:outerShdw>
            </a:effectLst>
            <a:sp3d prstMaterial="warmMatte"/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rgbClr val="000000"/>
            </a:fontRef>
          </p:style>
        </p:cxnSp>
        <p:cxnSp>
          <p:nvCxnSpPr>
            <p:cNvPr id="130" name="직선 화살표 연결선 129"/>
            <p:cNvCxnSpPr>
              <a:endCxn id="125" idx="1"/>
            </p:cNvCxnSpPr>
            <p:nvPr/>
          </p:nvCxnSpPr>
          <p:spPr>
            <a:xfrm rot="0">
              <a:off x="3750945" y="9552940"/>
              <a:ext cx="276225" cy="6350"/>
            </a:xfrm>
            <a:prstGeom prst="straightConnector1"/>
            <a:noFill/>
            <a:ln w="25400" cap="flat" cmpd="sng">
              <a:solidFill>
                <a:schemeClr val="accent1">
                  <a:alpha val="100000"/>
                </a:schemeClr>
              </a:solidFill>
              <a:prstDash val="solid"/>
              <a:round/>
              <a:tailEnd type="arrow" w="med" len="med"/>
            </a:ln>
            <a:effectLst>
              <a:outerShdw sx="100000" sy="100000" blurRad="38100" dist="20000" dir="5400000" rotWithShape="0">
                <a:srgbClr val="000000">
                  <a:alpha val="37647"/>
                </a:srgbClr>
              </a:outerShdw>
            </a:effectLst>
            <a:sp3d prstMaterial="warmMatte"/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rgbClr val="000000"/>
            </a:fontRef>
          </p:style>
        </p:cxnSp>
        <p:cxnSp>
          <p:nvCxnSpPr>
            <p:cNvPr id="131" name="직선 화살표 연결선 130"/>
            <p:cNvCxnSpPr>
              <a:stCxn id="126" idx="1"/>
              <a:endCxn id="126" idx="1"/>
            </p:cNvCxnSpPr>
            <p:nvPr/>
          </p:nvCxnSpPr>
          <p:spPr>
            <a:xfrm rot="0">
              <a:off x="5494655" y="9554845"/>
              <a:ext cx="635" cy="635"/>
            </a:xfrm>
            <a:prstGeom prst="straightConnector1"/>
            <a:noFill/>
            <a:ln w="25400" cap="flat" cmpd="sng">
              <a:solidFill>
                <a:schemeClr val="accent1">
                  <a:alpha val="100000"/>
                </a:schemeClr>
              </a:solidFill>
              <a:prstDash val="solid"/>
              <a:round/>
              <a:tailEnd type="arrow" w="med" len="med"/>
            </a:ln>
            <a:effectLst>
              <a:outerShdw sx="100000" sy="100000" blurRad="38100" dist="20000" dir="5400000" rotWithShape="0">
                <a:srgbClr val="000000">
                  <a:alpha val="37647"/>
                </a:srgbClr>
              </a:outerShdw>
            </a:effectLst>
            <a:sp3d prstMaterial="warmMatte"/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rgbClr val="000000"/>
            </a:fontRef>
          </p:style>
        </p:cxnSp>
        <p:cxnSp>
          <p:nvCxnSpPr>
            <p:cNvPr id="132" name="직선 화살표 연결선 131"/>
            <p:cNvCxnSpPr>
              <a:stCxn id="125" idx="3"/>
            </p:cNvCxnSpPr>
            <p:nvPr/>
          </p:nvCxnSpPr>
          <p:spPr>
            <a:xfrm rot="0" flipV="1">
              <a:off x="5245100" y="9554845"/>
              <a:ext cx="250190" cy="4445"/>
            </a:xfrm>
            <a:prstGeom prst="straightConnector1"/>
            <a:noFill/>
            <a:ln w="25400" cap="flat" cmpd="sng">
              <a:solidFill>
                <a:schemeClr val="accent1">
                  <a:alpha val="100000"/>
                </a:schemeClr>
              </a:solidFill>
              <a:prstDash val="solid"/>
              <a:round/>
              <a:tailEnd type="arrow" w="med" len="med"/>
            </a:ln>
            <a:effectLst>
              <a:outerShdw sx="100000" sy="100000" blurRad="38100" dist="20000" dir="5400000" rotWithShape="0">
                <a:srgbClr val="000000">
                  <a:alpha val="37647"/>
                </a:srgbClr>
              </a:outerShdw>
            </a:effectLst>
            <a:sp3d prstMaterial="warmMatte"/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rgbClr val="000000"/>
            </a:fontRef>
          </p:style>
        </p:cxnSp>
        <p:sp>
          <p:nvSpPr>
            <p:cNvPr id="133" name="TextBox 132"/>
            <p:cNvSpPr txBox="1">
              <a:spLocks/>
            </p:cNvSpPr>
            <p:nvPr/>
          </p:nvSpPr>
          <p:spPr>
            <a:xfrm rot="0">
              <a:off x="3061335" y="10528935"/>
              <a:ext cx="1495425" cy="351790"/>
            </a:xfrm>
            <a:prstGeom prst="rect"/>
            <a:noFill/>
            <a:ln w="0">
              <a:noFill/>
              <a:prstDash/>
            </a:ln>
            <a:sp3d prstMaterial="warmMatte"/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rgbClr val="000000"/>
            </a:fontRef>
          </p:style>
          <p:txBody>
            <a:bodyPr wrap="square" lIns="45720" tIns="45720" rIns="45720" bIns="45720" numCol="1" vert="horz" anchor="t">
              <a:spAutoFit/>
            </a:bodyPr>
            <a:lstStyle/>
            <a:p>
              <a:pPr marL="0" indent="0" algn="l" fontAlgn="auto" defTabSz="914400" latinLnBrk="0" hangingPunc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cap="none" spc="-60" i="0" b="0" strike="noStrike">
                  <a:ln w="9525" cap="flat" cmpd="sng">
                    <a:noFill/>
                    <a:prstDash/>
                  </a:ln>
                  <a:solidFill>
                    <a:srgbClr val="000000"/>
                  </a:solidFill>
                  <a:latin typeface="Noto Sans KR Regular" charset="0"/>
                  <a:ea typeface="Noto Sans KR Regular" charset="0"/>
                </a:rPr>
                <a:t>[기존 모델</a:t>
              </a:r>
              <a:r>
                <a:rPr lang="en-US" altLang="ko-KR" sz="1600" cap="none" spc="-60" i="0" b="0" strike="noStrike">
                  <a:ln w="9525" cap="flat" cmpd="sng">
                    <a:noFill/>
                    <a:prstDash/>
                  </a:ln>
                  <a:solidFill>
                    <a:srgbClr val="000000"/>
                  </a:solidFill>
                  <a:latin typeface="Noto Sans KR Regular" charset="0"/>
                  <a:ea typeface="Noto Sans KR Regular" charset="0"/>
                </a:rPr>
                <a:t>]</a:t>
              </a:r>
              <a:endParaRPr lang="ko-KR" altLang="en-US" sz="1600" cap="none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endParaRPr>
            </a:p>
          </p:txBody>
        </p:sp>
        <p:sp>
          <p:nvSpPr>
            <p:cNvPr id="134" name="TextBox 133"/>
            <p:cNvSpPr txBox="1">
              <a:spLocks/>
            </p:cNvSpPr>
            <p:nvPr/>
          </p:nvSpPr>
          <p:spPr>
            <a:xfrm rot="0">
              <a:off x="2104390" y="12979400"/>
              <a:ext cx="1495425" cy="358775"/>
            </a:xfrm>
            <a:prstGeom prst="rect"/>
            <a:noFill/>
            <a:ln w="0">
              <a:noFill/>
              <a:prstDash/>
            </a:ln>
            <a:sp3d prstMaterial="warmMatte"/>
          </p:spPr>
          <p:txBody>
            <a:bodyPr wrap="square" lIns="45720" tIns="45720" rIns="45720" bIns="45720" numCol="1" vert="horz" anchor="t">
              <a:spAutoFit/>
            </a:bodyPr>
            <a:lstStyle/>
            <a:p>
              <a:pPr marL="0" indent="0" algn="l" fontAlgn="auto" defTabSz="914400" eaLnBrk="1" latinLnBrk="0" hangingPunc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cap="none" spc="-60" i="0" b="0" strike="noStrike">
                  <a:ln w="9525" cap="flat" cmpd="sng">
                    <a:noFill/>
                    <a:prstDash/>
                  </a:ln>
                  <a:solidFill>
                    <a:srgbClr val="000000"/>
                  </a:solidFill>
                  <a:latin typeface="Noto Sans KR Regular" charset="0"/>
                  <a:ea typeface="Noto Sans KR Regular" charset="0"/>
                </a:rPr>
                <a:t>[웹</a:t>
              </a:r>
              <a:r>
                <a:rPr lang="en-US" altLang="ko-KR" sz="1600" cap="none" spc="-60" i="0" b="0" strike="noStrike">
                  <a:ln w="9525" cap="flat" cmpd="sng">
                    <a:noFill/>
                    <a:prstDash/>
                  </a:ln>
                  <a:solidFill>
                    <a:srgbClr val="000000"/>
                  </a:solidFill>
                  <a:latin typeface="Noto Sans KR Regular" charset="0"/>
                  <a:ea typeface="Noto Sans KR Regular" charset="0"/>
                </a:rPr>
                <a:t>페</a:t>
              </a:r>
              <a:r>
                <a:rPr lang="en-US" altLang="ko-KR" sz="1600" cap="none" spc="-60" i="0" b="0" strike="noStrike">
                  <a:ln w="9525" cap="flat" cmpd="sng">
                    <a:noFill/>
                    <a:prstDash/>
                  </a:ln>
                  <a:solidFill>
                    <a:srgbClr val="000000"/>
                  </a:solidFill>
                  <a:latin typeface="Noto Sans KR Regular" charset="0"/>
                  <a:ea typeface="Noto Sans KR Regular" charset="0"/>
                </a:rPr>
                <a:t>이지]</a:t>
              </a:r>
              <a:endParaRPr lang="ko-KR" altLang="en-US" sz="1600" cap="none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endParaRPr>
            </a:p>
          </p:txBody>
        </p:sp>
        <p:sp>
          <p:nvSpPr>
            <p:cNvPr id="135" name="TextBox 134"/>
            <p:cNvSpPr txBox="1">
              <a:spLocks/>
            </p:cNvSpPr>
            <p:nvPr/>
          </p:nvSpPr>
          <p:spPr>
            <a:xfrm rot="0">
              <a:off x="4565015" y="12979400"/>
              <a:ext cx="1495425" cy="358775"/>
            </a:xfrm>
            <a:prstGeom prst="rect"/>
            <a:noFill/>
            <a:ln w="0">
              <a:noFill/>
              <a:prstDash/>
            </a:ln>
            <a:sp3d prstMaterial="warmMatte"/>
          </p:spPr>
          <p:txBody>
            <a:bodyPr wrap="square" lIns="45720" tIns="45720" rIns="45720" bIns="45720" numCol="1" vert="horz" anchor="t">
              <a:spAutoFit/>
            </a:bodyPr>
            <a:lstStyle/>
            <a:p>
              <a:pPr marL="0" indent="0" algn="l" fontAlgn="auto" defTabSz="914400" eaLnBrk="1" latinLnBrk="0" hangingPunct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cap="none" spc="-60" i="0" b="0" strike="noStrike">
                  <a:ln w="9525" cap="flat" cmpd="sng">
                    <a:noFill/>
                    <a:prstDash/>
                  </a:ln>
                  <a:solidFill>
                    <a:srgbClr val="000000"/>
                  </a:solidFill>
                  <a:latin typeface="Noto Sans KR Regular" charset="0"/>
                  <a:ea typeface="Noto Sans KR Regular" charset="0"/>
                </a:rPr>
                <a:t>[</a:t>
              </a:r>
              <a:r>
                <a:rPr lang="en-US" altLang="ko-KR" sz="1600" cap="none" spc="-60" i="0" b="0" strike="noStrike">
                  <a:ln w="9525" cap="flat" cmpd="sng">
                    <a:noFill/>
                    <a:prstDash/>
                  </a:ln>
                  <a:solidFill>
                    <a:srgbClr val="000000"/>
                  </a:solidFill>
                  <a:latin typeface="Noto Sans KR Regular" charset="0"/>
                  <a:ea typeface="Noto Sans KR Regular" charset="0"/>
                </a:rPr>
                <a:t>핸드폰 앱]</a:t>
              </a:r>
              <a:endParaRPr lang="ko-KR" altLang="en-US" sz="1600" cap="none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Noto Sans KR Regular" charset="0"/>
                <a:ea typeface="Noto Sans KR Regular" charset="0"/>
              </a:endParaRPr>
            </a:p>
          </p:txBody>
        </p:sp>
        <p:sp>
          <p:nvSpPr>
            <p:cNvPr id="136" name="직사각형 135"/>
            <p:cNvSpPr>
              <a:spLocks/>
            </p:cNvSpPr>
            <p:nvPr/>
          </p:nvSpPr>
          <p:spPr>
            <a:xfrm rot="0">
              <a:off x="1242695" y="8708390"/>
              <a:ext cx="3928110" cy="1743710"/>
            </a:xfrm>
            <a:prstGeom prst="rect"/>
            <a:noFill/>
            <a:ln w="25400" cap="flat" cmpd="sng">
              <a:solidFill>
                <a:schemeClr val="accent1">
                  <a:alpha val="100000"/>
                </a:schemeClr>
              </a:solidFill>
              <a:prstDash val="solid"/>
              <a:round/>
            </a:ln>
            <a:effectLst>
              <a:outerShdw sx="100000" sy="100000" blurRad="38100" dist="23000" dir="5400000" rotWithShape="0">
                <a:srgbClr val="000000">
                  <a:alpha val="34901"/>
                </a:srgbClr>
              </a:outerShdw>
            </a:effectLst>
            <a:sp3d prstMaterial="warmMatte"/>
          </p:spPr>
          <p:style>
            <a:lnRef idx="0">
              <a:srgbClr val="000000"/>
            </a:lnRef>
            <a:fillRef idx="0">
              <a:srgbClr val="000000"/>
            </a:fillRef>
            <a:effectRef idx="0">
              <a:srgbClr val="000000"/>
            </a:effectRef>
            <a:fontRef idx="minor">
              <a:srgbClr val="000000"/>
            </a:fontRef>
          </p:style>
          <p:txBody>
            <a:bodyPr wrap="square" lIns="45720" tIns="45720" rIns="45720" bIns="45720" numCol="1" vert="horz" anchor="ctr">
              <a:spAutoFit/>
            </a:bodyPr>
            <a:lstStyle/>
            <a:p>
              <a:pPr marL="0" indent="0" algn="l" fontAlgn="auto" defTabSz="914400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Calibri" charset="0"/>
                <a:ea typeface="Calibri" charset="0"/>
              </a:endParaRPr>
            </a:p>
          </p:txBody>
        </p:sp>
      </p:grpSp>
      <p:sp>
        <p:nvSpPr>
          <p:cNvPr id="137" name="TextBox 19"/>
          <p:cNvSpPr txBox="1"/>
          <p:nvPr/>
        </p:nvSpPr>
        <p:spPr>
          <a:xfrm>
            <a:off x="1245870" y="13322935"/>
            <a:ext cx="5475605" cy="2858135"/>
          </a:xfrm>
          <a:prstGeom prst="rect">
            <a:avLst/>
          </a:prstGeom>
          <a:ln w="12700">
            <a:miter/>
          </a:ln>
        </p:spPr>
        <p:txBody>
          <a:bodyPr wrap="square" lIns="45720" tIns="45720" rIns="45720" bIns="45720" numCol="1" vert="horz" anchor="t">
            <a:spAutoFit/>
          </a:bodyPr>
          <a:lstStyle>
            <a:lvl1pPr marL="0" indent="0" algn="r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800" spc="-30">
                <a:solidFill>
                  <a:srgbClr val="797979"/>
                </a:solidFill>
                <a:latin typeface="Noto Sans KR Light" charset="0"/>
                <a:ea typeface="Noto Sans KR Light" charset="0"/>
              </a:defRPr>
            </a:lvl1pPr>
          </a:lstStyle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Noto Sans KR Light" charset="0"/>
              <a:ea typeface="Noto Sans KR Light" charset="0"/>
            </a:endParaRPr>
          </a:p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1단계: 발급받은 개인 RFID 카드를 음식물쓰레기통의 RFID리더기에 인식 </a:t>
            </a: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              </a:t>
            </a: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시킨다.</a:t>
            </a: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2단계: 음식물쓰레기통이 열리고 음식물쓰레기를 넣는다.</a:t>
            </a: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3단계: 음식물쓰레기통에서 서버로 배출자와 배출된 음식물쓰레기의 </a:t>
            </a: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               </a:t>
            </a: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무게정보를 중앙 시스템에 자동 전송한다.</a:t>
            </a: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               </a:t>
            </a: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그 정보를 가지고 종량 수수료를 계산한다.(선불, 후불 모두가능)</a:t>
            </a: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4단계: 배출자와 배출된 음식물쓰레기의 무게정보등을 웹페이지 또는 </a:t>
            </a: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               </a:t>
            </a: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핸드폰 앱을 통해서 확인할 수 있다.</a:t>
            </a:r>
            <a:endParaRPr lang="ko-KR" altLang="en-US" sz="14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Noto Sans KR Light" charset="0"/>
              <a:ea typeface="Noto Sans KR Light" charset="0"/>
            </a:endParaRPr>
          </a:p>
        </p:txBody>
      </p:sp>
      <p:pic>
        <p:nvPicPr>
          <p:cNvPr id="138" name="그림 137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280" y="4103370"/>
            <a:ext cx="5366385" cy="2658110"/>
          </a:xfrm>
          <a:prstGeom prst="rect">
            <a:avLst/>
          </a:prstGeom>
          <a:noFill/>
        </p:spPr>
      </p:pic>
      <p:sp>
        <p:nvSpPr>
          <p:cNvPr id="139" name="TextBox 138"/>
          <p:cNvSpPr txBox="1"/>
          <p:nvPr/>
        </p:nvSpPr>
        <p:spPr>
          <a:xfrm>
            <a:off x="6932295" y="6851650"/>
            <a:ext cx="4725670" cy="1750060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vert="horz" wrap="square" lIns="45720" tIns="45720" rIns="45720" bIns="45720" numCol="1" spcCol="38100" anchor="t">
            <a:spAutoFit/>
          </a:bodyPr>
          <a:lstStyle/>
          <a:p>
            <a:pPr marL="0" indent="0" algn="l" defTabSz="91440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i="0" strike="noStrike" cap="none" spc="-60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1단계: 인증받은 개인카드나 핸드폰을 리더기에 인식시킨다.</a:t>
            </a:r>
            <a:endParaRPr lang="ko-KR" altLang="en-US" sz="1400" b="0" i="0" strike="noStrike" cap="non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defTabSz="91440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i="0" strike="noStrike" cap="none" spc="-60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2단계: 배출기가 열리고 음식물쓰레기를 넣는다.</a:t>
            </a:r>
            <a:endParaRPr lang="ko-KR" altLang="en-US" sz="1400" b="0" i="0" strike="noStrike" cap="non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defTabSz="91440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i="0" strike="noStrike" cap="none" spc="-60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3단계: 서버로 배출자와 배출된 음식물쓰레기의  무게정보를</a:t>
            </a:r>
            <a:endParaRPr lang="ko-KR" altLang="en-US" sz="1400" b="0" i="0" strike="noStrike" cap="non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defTabSz="91440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i="0" strike="noStrike" cap="none" spc="-60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                 중앙 시스템에 자동 전송한다.     </a:t>
            </a:r>
            <a:endParaRPr lang="ko-KR" altLang="en-US" sz="1400" b="0" i="0" strike="noStrike" cap="non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defTabSz="91440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i="0" strike="noStrike" cap="none" spc="-60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4단계: 핸드폰을 통해 최근 배출량 정보를 확인할 수 있다.</a:t>
            </a:r>
            <a:endParaRPr lang="ko-KR" altLang="en-US" sz="1400" b="0" i="0" strike="noStrike" cap="non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defTabSz="91440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i="0" strike="noStrike" cap="none" spc="-60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                 또한 앱의 메뉴 이동을 통해 개인, 아파트, 지자체</a:t>
            </a:r>
            <a:endParaRPr lang="ko-KR" altLang="en-US" sz="1400" b="0" i="0" strike="noStrike" cap="non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defTabSz="91440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i="0" strike="noStrike" cap="none" spc="-60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               배출량에 대한 정보를 얻을 수 있다.  </a:t>
            </a:r>
            <a:endParaRPr lang="ko-KR" altLang="en-US" sz="1400" b="0" i="0" strike="noStrike" cap="non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</p:txBody>
      </p:sp>
      <p:sp>
        <p:nvSpPr>
          <p:cNvPr id="140" name="TextBox 139"/>
          <p:cNvSpPr txBox="1">
            <a:spLocks/>
          </p:cNvSpPr>
          <p:nvPr/>
        </p:nvSpPr>
        <p:spPr>
          <a:xfrm>
            <a:off x="6897370" y="12980035"/>
            <a:ext cx="5401945" cy="1616075"/>
          </a:xfrm>
          <a:prstGeom prst="rect">
            <a:avLst/>
          </a:prstGeom>
          <a:noFill/>
          <a:ln w="0">
            <a:noFill/>
            <a:prstDash/>
          </a:ln>
          <a:sp3d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wrap="square" lIns="45720" tIns="45720" rIns="45720" bIns="45720" numCol="1" vert="horz" anchor="t">
            <a:spAutoFit/>
          </a:bodyPr>
          <a:lstStyle/>
          <a:p>
            <a:pPr marL="0" indent="0" algn="l" fontAlgn="auto" defTabSz="914400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첫째, 카드 대신 핸드폰을 들고 다닐 수 있다. 이를 통해 카드를 놓고 오는 실수나, 카드를 따로 가지고 다녀야하는 번거로움을 없앨 수 있다.</a:t>
            </a:r>
            <a:endParaRPr lang="ko-KR" altLang="en-US" sz="15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  <a:p>
            <a:pPr marL="0" indent="0" algn="l" fontAlgn="auto" defTabSz="914400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둘째, 사용자가 거주하는 지자체, 아파트의 월평균 배출량과 사용자의 월평균 배출량을 그래프를 통해 비교할 수 있다. 이를 통해 지자체나 아파트의 평균 배출량보다 많은 사용자들은 경각심을 가지게 되어 버려지는 음식물쓰레기의 양이 줄어들 수 있을거라 예상한다.</a:t>
            </a:r>
            <a:endParaRPr lang="ko-KR" altLang="en-US" sz="14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Noto Sans KR Regular" charset="0"/>
              <a:ea typeface="Noto Sans KR Regular" charset="0"/>
            </a:endParaRPr>
          </a:p>
        </p:txBody>
      </p:sp>
      <p:sp>
        <p:nvSpPr>
          <p:cNvPr id="141" name="TextBox 140"/>
          <p:cNvSpPr txBox="1">
            <a:spLocks/>
          </p:cNvSpPr>
          <p:nvPr/>
        </p:nvSpPr>
        <p:spPr>
          <a:xfrm rot="0">
            <a:off x="6897370" y="15549880"/>
            <a:ext cx="5401945" cy="1362075"/>
          </a:xfrm>
          <a:prstGeom prst="rect"/>
          <a:noFill/>
          <a:ln w="0">
            <a:noFill/>
            <a:prstDash/>
          </a:ln>
          <a:sp3d prstMaterial="warmMatte"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rgbClr val="000000"/>
          </a:fontRef>
        </p:style>
        <p:txBody>
          <a:bodyPr wrap="square" lIns="45720" tIns="45720" rIns="45720" bIns="45720" numCol="1" vert="horz" anchor="t">
            <a:spAutoFit/>
          </a:bodyPr>
          <a:lstStyle/>
          <a:p>
            <a:pPr marL="0" indent="0" algn="l" fontAlgn="auto" defTabSz="914400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현재 연구는 사용되는 </a:t>
            </a:r>
            <a:r>
              <a:rPr lang="en-US" altLang="ko-KR" sz="1500" cap="none" spc="-60" i="0" b="1" strike="noStrike">
                <a:ln w="9525" cap="flat" cmpd="sng">
                  <a:noFill/>
                  <a:prstDash/>
                </a:ln>
                <a:solidFill>
                  <a:srgbClr val="FF0000"/>
                </a:solidFill>
                <a:latin typeface="나눔바른고딕" charset="0"/>
                <a:ea typeface="나눔바른고딕" charset="0"/>
              </a:rPr>
              <a:t>모든 ID들이 시스템에 인증</a:t>
            </a: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되었다고 가정하고 진행하였다.   자신이 키로 사용하고 싶은 핸드폰을 시스템에 인증시키기 위하여 효과적인 </a:t>
            </a:r>
            <a:r>
              <a:rPr lang="en-US" altLang="ko-KR" sz="1500" cap="none" spc="-60" i="0" b="1" strike="noStrike">
                <a:ln w="9525" cap="flat" cmpd="sng">
                  <a:noFill/>
                  <a:prstDash/>
                </a:ln>
                <a:solidFill>
                  <a:srgbClr val="FF0000"/>
                </a:solidFill>
                <a:latin typeface="나눔바른고딕" charset="0"/>
                <a:ea typeface="나눔바른고딕" charset="0"/>
              </a:rPr>
              <a:t>본인 인증을 지원할 방법에 대한 연구</a:t>
            </a:r>
            <a:r>
              <a:rPr lang="en-US" altLang="ko-KR" sz="1500" cap="none" spc="-60" i="0" b="0" strike="noStrike">
                <a:ln w="9525" cap="flat" cmpd="sng">
                  <a:noFill/>
                  <a:prstDash/>
                </a:ln>
                <a:solidFill>
                  <a:srgbClr val="000000"/>
                </a:solidFill>
                <a:latin typeface="나눔바른고딕" charset="0"/>
                <a:ea typeface="나눔바른고딕" charset="0"/>
              </a:rPr>
              <a:t>가 더 필요할 것이다.  본 연구가 성능을 완한다면 카드를 발급받기위해  매번 관리사무소를 찾아가야하는 수고로움 또한 덜어낼 수 있을 것이다.</a:t>
            </a:r>
            <a:endParaRPr lang="ko-KR" altLang="en-US" sz="1400" cap="none" i="0" b="0" strike="noStrike">
              <a:ln w="9525" cap="flat" cmpd="sng">
                <a:noFill/>
                <a:prstDash/>
              </a:ln>
              <a:solidFill>
                <a:srgbClr val="000000"/>
              </a:solidFill>
              <a:latin typeface="나눔바른고딕" charset="0"/>
              <a:ea typeface="나눔바른고딕" charset="0"/>
            </a:endParaRPr>
          </a:p>
        </p:txBody>
      </p:sp>
      <p:sp>
        <p:nvSpPr>
          <p:cNvPr id="142" name="텍스트 상자 141"/>
          <p:cNvSpPr txBox="1">
            <a:spLocks/>
          </p:cNvSpPr>
          <p:nvPr/>
        </p:nvSpPr>
        <p:spPr>
          <a:xfrm>
            <a:off x="8834755" y="4333875"/>
            <a:ext cx="1881505" cy="46545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200" b="1" i="0" strike="noStrike" cap="none" spc="-60">
                <a:ln w="9525" cap="flat" cmpd="sng">
                  <a:noFill/>
                  <a:prstDash/>
                </a:ln>
                <a:solidFill>
                  <a:schemeClr val="tx1"/>
                </a:solidFill>
                <a:latin typeface="나눔고딕 ExtraBold" charset="0"/>
                <a:ea typeface="나눔고딕 ExtraBold" charset="0"/>
              </a:rPr>
              <a:t>PHP+MYSQL</a:t>
            </a:r>
            <a:endParaRPr lang="ko-KR" altLang="en-US" sz="2200" b="1" i="0" strike="noStrike" cap="none">
              <a:ln w="9525" cap="flat" cmpd="sng">
                <a:noFill/>
                <a:prstDash/>
              </a:ln>
              <a:solidFill>
                <a:schemeClr val="tx1"/>
              </a:solidFill>
              <a:latin typeface="나눔고딕 ExtraBold" charset="0"/>
              <a:ea typeface="나눔고딕 ExtraBold" charset="0"/>
            </a:endParaRPr>
          </a:p>
        </p:txBody>
      </p:sp>
      <p:sp>
        <p:nvSpPr>
          <p:cNvPr id="143" name="텍스트 상자 142"/>
          <p:cNvSpPr txBox="1">
            <a:spLocks/>
          </p:cNvSpPr>
          <p:nvPr/>
        </p:nvSpPr>
        <p:spPr>
          <a:xfrm>
            <a:off x="8287385" y="6024245"/>
            <a:ext cx="1308100" cy="46545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200" b="1" i="0" strike="noStrike" cap="none" spc="-60" dirty="0">
                <a:ln w="9525" cap="flat" cmpd="sng">
                  <a:noFill/>
                  <a:prstDash/>
                </a:ln>
                <a:solidFill>
                  <a:schemeClr val="tx1"/>
                </a:solidFill>
                <a:latin typeface="나눔고딕 ExtraBold" charset="0"/>
                <a:ea typeface="나눔고딕 ExtraBold" charset="0"/>
              </a:rPr>
              <a:t>Arduino</a:t>
            </a:r>
            <a:endParaRPr lang="ko-KR" altLang="en-US" sz="2200" b="1" i="0" strike="noStrike" cap="none" dirty="0">
              <a:ln w="9525" cap="flat" cmpd="sng">
                <a:noFill/>
                <a:prstDash/>
              </a:ln>
              <a:solidFill>
                <a:schemeClr val="tx1"/>
              </a:solidFill>
              <a:latin typeface="나눔고딕 ExtraBold" charset="0"/>
              <a:ea typeface="나눔고딕 ExtraBold" charset="0"/>
            </a:endParaRPr>
          </a:p>
        </p:txBody>
      </p:sp>
      <p:sp>
        <p:nvSpPr>
          <p:cNvPr id="144" name="텍스트 상자 143"/>
          <p:cNvSpPr txBox="1">
            <a:spLocks/>
          </p:cNvSpPr>
          <p:nvPr/>
        </p:nvSpPr>
        <p:spPr>
          <a:xfrm>
            <a:off x="7787640" y="5167630"/>
            <a:ext cx="882015" cy="46545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200" b="1" i="0" strike="noStrike" cap="none" spc="-60" dirty="0">
                <a:ln w="9525" cap="flat" cmpd="sng">
                  <a:noFill/>
                  <a:prstDash/>
                </a:ln>
                <a:solidFill>
                  <a:schemeClr val="tx1"/>
                </a:solidFill>
                <a:latin typeface="나눔고딕 ExtraBold" charset="0"/>
                <a:ea typeface="나눔고딕 ExtraBold" charset="0"/>
              </a:rPr>
              <a:t>RFID</a:t>
            </a:r>
            <a:endParaRPr lang="ko-KR" altLang="en-US" sz="2200" b="1" i="0" strike="noStrike" cap="none" dirty="0">
              <a:ln w="9525" cap="flat" cmpd="sng">
                <a:noFill/>
                <a:prstDash/>
              </a:ln>
              <a:solidFill>
                <a:schemeClr val="tx1"/>
              </a:solidFill>
              <a:latin typeface="나눔고딕 ExtraBold" charset="0"/>
              <a:ea typeface="나눔고딕 ExtraBold" charset="0"/>
            </a:endParaRPr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0975" y="8595360"/>
            <a:ext cx="1692275" cy="1800225"/>
          </a:xfrm>
          <a:prstGeom prst="rect">
            <a:avLst/>
          </a:prstGeom>
        </p:spPr>
      </p:pic>
      <p:pic>
        <p:nvPicPr>
          <p:cNvPr id="3" name="그림 2"/>
          <p:cNvPicPr>
            <a:picLocks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0125" y="8592185"/>
            <a:ext cx="1692275" cy="1800225"/>
          </a:xfrm>
          <a:prstGeom prst="rect">
            <a:avLst/>
          </a:prstGeom>
        </p:spPr>
      </p:pic>
      <p:pic>
        <p:nvPicPr>
          <p:cNvPr id="4" name="그림 3"/>
          <p:cNvPicPr>
            <a:picLocks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370" y="8592185"/>
            <a:ext cx="1692275" cy="1800225"/>
          </a:xfrm>
          <a:prstGeom prst="rect">
            <a:avLst/>
          </a:prstGeom>
        </p:spPr>
      </p:pic>
      <p:pic>
        <p:nvPicPr>
          <p:cNvPr id="5" name="그림 4"/>
          <p:cNvPicPr>
            <a:picLocks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8220" y="10389235"/>
            <a:ext cx="1692275" cy="1800225"/>
          </a:xfrm>
          <a:prstGeom prst="rect">
            <a:avLst/>
          </a:prstGeom>
        </p:spPr>
      </p:pic>
      <p:pic>
        <p:nvPicPr>
          <p:cNvPr id="6" name="그림 5"/>
          <p:cNvPicPr>
            <a:picLocks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005" y="10387965"/>
            <a:ext cx="1692275" cy="1800225"/>
          </a:xfrm>
          <a:prstGeom prst="rect">
            <a:avLst/>
          </a:prstGeom>
        </p:spPr>
      </p:pic>
      <p:pic>
        <p:nvPicPr>
          <p:cNvPr id="7" name="그림 6"/>
          <p:cNvPicPr>
            <a:picLocks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0975" y="10387965"/>
            <a:ext cx="1692275" cy="1800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-64" normalizeH="0" baseline="0">
            <a:ln>
              <a:noFill/>
            </a:ln>
            <a:solidFill>
              <a:srgbClr val="000000"/>
            </a:solidFill>
            <a:effectLst/>
            <a:uFillTx/>
            <a:latin typeface="Noto Sans KR Regular"/>
            <a:ea typeface="Noto Sans KR Regular"/>
            <a:cs typeface="Noto Sans KR Regular"/>
            <a:sym typeface="Noto Sans KR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-64" normalizeH="0" baseline="0">
            <a:ln>
              <a:noFill/>
            </a:ln>
            <a:solidFill>
              <a:srgbClr val="000000"/>
            </a:solidFill>
            <a:effectLst/>
            <a:uFillTx/>
            <a:latin typeface="Noto Sans KR Regular"/>
            <a:ea typeface="Noto Sans KR Regular"/>
            <a:cs typeface="Noto Sans KR Regular"/>
            <a:sym typeface="Noto Sans KR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</Pages>
  <Paragraphs>41</Paragraphs>
  <Words>357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박정훈박정훈</dc:creator>
  <cp:lastModifiedBy>hanantonio96</cp:lastModifiedBy>
  <dc:title>PowerPoint 프레젠테이션</dc:title>
  <dcterms:modified xsi:type="dcterms:W3CDTF">2019-06-09T15:41:36Z</dcterms:modified>
</cp:coreProperties>
</file>